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4" r:id="rId4"/>
    <p:sldMasterId id="2147484085" r:id="rId5"/>
    <p:sldMasterId id="2147484119" r:id="rId6"/>
    <p:sldMasterId id="2147484158" r:id="rId7"/>
    <p:sldMasterId id="2147484174" r:id="rId8"/>
    <p:sldMasterId id="2147484190" r:id="rId9"/>
  </p:sldMasterIdLst>
  <p:notesMasterIdLst>
    <p:notesMasterId r:id="rId62"/>
  </p:notesMasterIdLst>
  <p:handoutMasterIdLst>
    <p:handoutMasterId r:id="rId63"/>
  </p:handoutMasterIdLst>
  <p:sldIdLst>
    <p:sldId id="1881839132" r:id="rId10"/>
    <p:sldId id="1881839156" r:id="rId11"/>
    <p:sldId id="258" r:id="rId12"/>
    <p:sldId id="821" r:id="rId13"/>
    <p:sldId id="259" r:id="rId14"/>
    <p:sldId id="1881839157" r:id="rId15"/>
    <p:sldId id="1881839158" r:id="rId16"/>
    <p:sldId id="1881839160" r:id="rId17"/>
    <p:sldId id="1881839162" r:id="rId18"/>
    <p:sldId id="1881839159" r:id="rId19"/>
    <p:sldId id="1881839161" r:id="rId20"/>
    <p:sldId id="1881839163" r:id="rId21"/>
    <p:sldId id="1881839164" r:id="rId22"/>
    <p:sldId id="1881839165" r:id="rId23"/>
    <p:sldId id="1881839166" r:id="rId24"/>
    <p:sldId id="1881839171" r:id="rId25"/>
    <p:sldId id="1881839167" r:id="rId26"/>
    <p:sldId id="1881839168" r:id="rId27"/>
    <p:sldId id="1881839170" r:id="rId28"/>
    <p:sldId id="1881839153" r:id="rId29"/>
    <p:sldId id="287" r:id="rId30"/>
    <p:sldId id="597" r:id="rId31"/>
    <p:sldId id="1993" r:id="rId32"/>
    <p:sldId id="1881839151" r:id="rId33"/>
    <p:sldId id="1881839154" r:id="rId34"/>
    <p:sldId id="613" r:id="rId35"/>
    <p:sldId id="1994" r:id="rId36"/>
    <p:sldId id="427" r:id="rId37"/>
    <p:sldId id="1998" r:id="rId38"/>
    <p:sldId id="641" r:id="rId39"/>
    <p:sldId id="1881839140" r:id="rId40"/>
    <p:sldId id="618" r:id="rId41"/>
    <p:sldId id="1988" r:id="rId42"/>
    <p:sldId id="1881839143" r:id="rId43"/>
    <p:sldId id="1881839144" r:id="rId44"/>
    <p:sldId id="1991" r:id="rId45"/>
    <p:sldId id="1881839145" r:id="rId46"/>
    <p:sldId id="1881839141" r:id="rId47"/>
    <p:sldId id="1975" r:id="rId48"/>
    <p:sldId id="1881839148" r:id="rId49"/>
    <p:sldId id="1881839149" r:id="rId50"/>
    <p:sldId id="1881839152" r:id="rId51"/>
    <p:sldId id="1881839155" r:id="rId52"/>
    <p:sldId id="314" r:id="rId53"/>
    <p:sldId id="315" r:id="rId54"/>
    <p:sldId id="316" r:id="rId55"/>
    <p:sldId id="317" r:id="rId56"/>
    <p:sldId id="1881839142" r:id="rId57"/>
    <p:sldId id="1881839134" r:id="rId58"/>
    <p:sldId id="521" r:id="rId59"/>
    <p:sldId id="1967" r:id="rId60"/>
    <p:sldId id="489" r:id="rId6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B9F5F60-8F1B-3EE6-8B2F-3A34B00185A2}" name="Eileen F O'Neill" initials="EO" userId="S::Eileen.ONeill@ey.com::ec88d999-7e2c-46ea-a55b-3b89d08ad093" providerId="AD"/>
  <p188:author id="{7E458B67-C412-0511-FAB3-4B17EB321652}" name="Chris Kramer" initials="CK" userId="S::Christopher.Kramer@ey.com::91898555-a6b5-4c1b-8618-941af9b62861" providerId="AD"/>
  <p188:author id="{7666718B-7E9C-BA87-9900-0AA03D074D1D}" name="Kristen G Farr Capizzi" initials="KF" userId="S::Kristen.G.Farr.Capizzi@ey.com::144e885b-eaeb-4b3c-ae37-2fb6453e043a" providerId="AD"/>
  <p188:author id="{82495AC7-5F35-93DD-EE73-03FFF19124B7}" name="Vatsala Anubolu" initials="VA" userId="Vatsala Anubolu" providerId="None"/>
  <p188:author id="{973850E5-5E14-14BE-AEC1-6933A208EAEA}" name="Scott Daniels" initials="SD" userId="S::Scott.Daniels@ey.com::dde1c886-f2c4-4875-9c51-cb01d08427ec" providerId="AD"/>
  <p188:author id="{7E80FCEA-8412-EC1A-B5C9-8504B991EFE5}" name="Scott Chapski" initials="SC" userId="S::Scott.Chapski@ey.com::82828aab-a72b-4f10-a8aa-3ba9f8c65d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C4CD"/>
    <a:srgbClr val="747480"/>
    <a:srgbClr val="32FFFF"/>
    <a:srgbClr val="FF00FF"/>
    <a:srgbClr val="C5FD45"/>
    <a:srgbClr val="80FBFD"/>
    <a:srgbClr val="FFE600"/>
    <a:srgbClr val="EB4F00"/>
    <a:srgbClr val="2DB757"/>
    <a:srgbClr val="922B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D8950-8CBF-47C9-B9B0-612F96B1BBF6}" v="6" dt="2026-05-27T20:09:15.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0146" autoAdjust="0"/>
  </p:normalViewPr>
  <p:slideViewPr>
    <p:cSldViewPr snapToGrid="0" snapToObjects="1" showGuides="1">
      <p:cViewPr varScale="1">
        <p:scale>
          <a:sx n="54" d="100"/>
          <a:sy n="54" d="100"/>
        </p:scale>
        <p:origin x="620" y="40"/>
      </p:cViewPr>
      <p:guideLst/>
    </p:cSldViewPr>
  </p:slideViewPr>
  <p:outlineViewPr>
    <p:cViewPr>
      <p:scale>
        <a:sx n="33" d="100"/>
        <a:sy n="33" d="100"/>
      </p:scale>
      <p:origin x="0" y="-13548"/>
    </p:cViewPr>
  </p:outlineViewPr>
  <p:notesTextViewPr>
    <p:cViewPr>
      <p:scale>
        <a:sx n="50" d="100"/>
        <a:sy n="50" d="100"/>
      </p:scale>
      <p:origin x="0" y="0"/>
    </p:cViewPr>
  </p:notesTextViewPr>
  <p:sorterViewPr>
    <p:cViewPr varScale="1">
      <p:scale>
        <a:sx n="1" d="1"/>
        <a:sy n="1" d="1"/>
      </p:scale>
      <p:origin x="0" y="-26814"/>
    </p:cViewPr>
  </p:sorterViewPr>
  <p:notesViewPr>
    <p:cSldViewPr snapToGrid="0" snapToObjects="1" showGuides="1">
      <p:cViewPr varScale="1">
        <p:scale>
          <a:sx n="79" d="100"/>
          <a:sy n="79" d="100"/>
        </p:scale>
        <p:origin x="2172" y="11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04/06/2026</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04/06/2026</a:t>
            </a:fld>
            <a:endParaRPr lang="en-GB"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4B09-9688-DC0C-D133-E8D1E1A27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ADEC6-2D27-9083-526F-B18CB3AE1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6318A-0D33-404E-5BE7-59C7A5A36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67BC28-A226-428F-DF4D-580E7BB9BD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9948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D2077-C353-2C18-0E9B-1F4E0DC4C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BA58B-0B8A-B5AC-B7FB-9DCBAE140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183F4-494E-2265-617B-38984FCD2899}"/>
              </a:ext>
            </a:extLst>
          </p:cNvPr>
          <p:cNvSpPr>
            <a:spLocks noGrp="1"/>
          </p:cNvSpPr>
          <p:nvPr>
            <p:ph type="body" idx="1"/>
          </p:nvPr>
        </p:nvSpPr>
        <p:spPr/>
        <p:txBody>
          <a:bodyPr/>
          <a:lstStyle/>
          <a:p>
            <a:r>
              <a:rPr lang="en-US" dirty="0"/>
              <a:t>Answer: No correct answer</a:t>
            </a:r>
          </a:p>
        </p:txBody>
      </p:sp>
      <p:sp>
        <p:nvSpPr>
          <p:cNvPr id="4" name="Slide Number Placeholder 3">
            <a:extLst>
              <a:ext uri="{FF2B5EF4-FFF2-40B4-BE49-F238E27FC236}">
                <a16:creationId xmlns:a16="http://schemas.microsoft.com/office/drawing/2014/main" id="{E7402C72-2FCC-0209-9885-4ECB1CCC7B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003615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79BA-C6AC-6079-1754-84DF1BB06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F05BA-E105-D4F2-CA9F-929FE8EBA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85424-0B26-308F-37AC-2AE60248EE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No correct answer</a:t>
            </a:r>
          </a:p>
          <a:p>
            <a:endParaRPr lang="en-US" dirty="0"/>
          </a:p>
        </p:txBody>
      </p:sp>
      <p:sp>
        <p:nvSpPr>
          <p:cNvPr id="4" name="Slide Number Placeholder 3">
            <a:extLst>
              <a:ext uri="{FF2B5EF4-FFF2-40B4-BE49-F238E27FC236}">
                <a16:creationId xmlns:a16="http://schemas.microsoft.com/office/drawing/2014/main" id="{01E31729-22BE-047D-B464-283269A70A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7116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26</a:t>
            </a:fld>
            <a:endParaRPr lang="en-GB" dirty="0"/>
          </a:p>
        </p:txBody>
      </p:sp>
    </p:spTree>
    <p:extLst>
      <p:ext uri="{BB962C8B-B14F-4D97-AF65-F5344CB8AC3E}">
        <p14:creationId xmlns:p14="http://schemas.microsoft.com/office/powerpoint/2010/main" val="1196796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27</a:t>
            </a:fld>
            <a:endParaRPr lang="en-GB" dirty="0"/>
          </a:p>
        </p:txBody>
      </p:sp>
    </p:spTree>
    <p:extLst>
      <p:ext uri="{BB962C8B-B14F-4D97-AF65-F5344CB8AC3E}">
        <p14:creationId xmlns:p14="http://schemas.microsoft.com/office/powerpoint/2010/main" val="221859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a:extLst>
              <a:ext uri="{FF2B5EF4-FFF2-40B4-BE49-F238E27FC236}">
                <a16:creationId xmlns:a16="http://schemas.microsoft.com/office/drawing/2014/main" id="{116D40DC-C551-7039-3AC2-CF4074A32233}"/>
              </a:ext>
            </a:extLst>
          </p:cNvPr>
          <p:cNvSpPr>
            <a:spLocks noGrp="1" noRot="1" noChangeAspect="1" noChangeArrowheads="1" noTextEdit="1"/>
          </p:cNvSpPr>
          <p:nvPr>
            <p:ph type="sldImg"/>
          </p:nvPr>
        </p:nvSpPr>
        <p:spPr>
          <a:ln/>
        </p:spPr>
      </p:sp>
      <p:sp>
        <p:nvSpPr>
          <p:cNvPr id="985091" name="Rectangle 3">
            <a:extLst>
              <a:ext uri="{FF2B5EF4-FFF2-40B4-BE49-F238E27FC236}">
                <a16:creationId xmlns:a16="http://schemas.microsoft.com/office/drawing/2014/main" id="{4E640C31-7264-7C9B-E959-0B333E6DBE0C}"/>
              </a:ext>
            </a:extLst>
          </p:cNvPr>
          <p:cNvSpPr>
            <a:spLocks noGrp="1" noChangeArrowheads="1"/>
          </p:cNvSpPr>
          <p:nvPr>
            <p:ph type="body" idx="1"/>
          </p:nvPr>
        </p:nvSpPr>
        <p:spPr>
          <a:xfrm>
            <a:off x="612244" y="4326800"/>
            <a:ext cx="5629773" cy="4166899"/>
          </a:xfrm>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9A5BC-D63F-0C05-10DE-739F9947650C}"/>
            </a:ext>
          </a:extLst>
        </p:cNvPr>
        <p:cNvGrpSpPr/>
        <p:nvPr/>
      </p:nvGrpSpPr>
      <p:grpSpPr>
        <a:xfrm>
          <a:off x="0" y="0"/>
          <a:ext cx="0" cy="0"/>
          <a:chOff x="0" y="0"/>
          <a:chExt cx="0" cy="0"/>
        </a:xfrm>
      </p:grpSpPr>
      <p:sp>
        <p:nvSpPr>
          <p:cNvPr id="985090" name="Rectangle 2">
            <a:extLst>
              <a:ext uri="{FF2B5EF4-FFF2-40B4-BE49-F238E27FC236}">
                <a16:creationId xmlns:a16="http://schemas.microsoft.com/office/drawing/2014/main" id="{D7D66859-5E3F-F616-E432-B69A3ECB7D7F}"/>
              </a:ext>
            </a:extLst>
          </p:cNvPr>
          <p:cNvSpPr>
            <a:spLocks noGrp="1" noRot="1" noChangeAspect="1" noChangeArrowheads="1" noTextEdit="1"/>
          </p:cNvSpPr>
          <p:nvPr>
            <p:ph type="sldImg"/>
          </p:nvPr>
        </p:nvSpPr>
        <p:spPr>
          <a:ln/>
        </p:spPr>
      </p:sp>
      <p:sp>
        <p:nvSpPr>
          <p:cNvPr id="985091" name="Rectangle 3">
            <a:extLst>
              <a:ext uri="{FF2B5EF4-FFF2-40B4-BE49-F238E27FC236}">
                <a16:creationId xmlns:a16="http://schemas.microsoft.com/office/drawing/2014/main" id="{8E5E63A5-BB34-83DC-3DD1-0E6E90591069}"/>
              </a:ext>
            </a:extLst>
          </p:cNvPr>
          <p:cNvSpPr>
            <a:spLocks noGrp="1" noChangeArrowheads="1"/>
          </p:cNvSpPr>
          <p:nvPr>
            <p:ph type="body" idx="1"/>
          </p:nvPr>
        </p:nvSpPr>
        <p:spPr>
          <a:xfrm>
            <a:off x="612244" y="4326800"/>
            <a:ext cx="5629773" cy="4166899"/>
          </a:xfrm>
        </p:spPr>
        <p:txBody>
          <a:bodyPr/>
          <a:lstStyle/>
          <a:p>
            <a:endParaRPr lang="en-US" altLang="en-US" dirty="0"/>
          </a:p>
        </p:txBody>
      </p:sp>
    </p:spTree>
    <p:extLst>
      <p:ext uri="{BB962C8B-B14F-4D97-AF65-F5344CB8AC3E}">
        <p14:creationId xmlns:p14="http://schemas.microsoft.com/office/powerpoint/2010/main" val="1746480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2BCD0-2B63-EAF0-AD49-7B76517BD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3109A-3CF8-98B4-6981-E6995CC02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9E6F5-03E2-789D-3D24-BC22C155B7EC}"/>
              </a:ext>
            </a:extLst>
          </p:cNvPr>
          <p:cNvSpPr>
            <a:spLocks noGrp="1"/>
          </p:cNvSpPr>
          <p:nvPr>
            <p:ph type="body" idx="1"/>
          </p:nvPr>
        </p:nvSpPr>
        <p:spPr/>
        <p:txBody>
          <a:bodyPr/>
          <a:lstStyle/>
          <a:p>
            <a:r>
              <a:rPr lang="en-US" dirty="0"/>
              <a:t>Answer: D</a:t>
            </a:r>
          </a:p>
        </p:txBody>
      </p:sp>
      <p:sp>
        <p:nvSpPr>
          <p:cNvPr id="4" name="Slide Number Placeholder 3">
            <a:extLst>
              <a:ext uri="{FF2B5EF4-FFF2-40B4-BE49-F238E27FC236}">
                <a16:creationId xmlns:a16="http://schemas.microsoft.com/office/drawing/2014/main" id="{034F7348-6D3C-4E12-64F4-5393781E38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943046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5E522-64CD-8FC4-7084-D80B7F35F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288A5-7023-9126-681A-F9C8A4CC9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DA9A0-AC3A-0BB8-3579-80C006261C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D</a:t>
            </a:r>
          </a:p>
        </p:txBody>
      </p:sp>
      <p:sp>
        <p:nvSpPr>
          <p:cNvPr id="4" name="Slide Number Placeholder 3">
            <a:extLst>
              <a:ext uri="{FF2B5EF4-FFF2-40B4-BE49-F238E27FC236}">
                <a16:creationId xmlns:a16="http://schemas.microsoft.com/office/drawing/2014/main" id="{CA231C28-9314-6581-F75D-5D7ED645AD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85038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F29BD-99FB-D0B8-C1F1-2592BAD05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6D65F-C208-8227-13DC-736C17B74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CE057-B4E6-1A42-ACEE-68FE727F095C}"/>
              </a:ext>
            </a:extLst>
          </p:cNvPr>
          <p:cNvSpPr>
            <a:spLocks noGrp="1"/>
          </p:cNvSpPr>
          <p:nvPr>
            <p:ph type="body" idx="1"/>
          </p:nvPr>
        </p:nvSpPr>
        <p:spPr/>
        <p:txBody>
          <a:bodyPr/>
          <a:lstStyle/>
          <a:p>
            <a:r>
              <a:rPr lang="en-US" dirty="0"/>
              <a:t>Answer: False</a:t>
            </a:r>
          </a:p>
        </p:txBody>
      </p:sp>
      <p:sp>
        <p:nvSpPr>
          <p:cNvPr id="4" name="Slide Number Placeholder 3">
            <a:extLst>
              <a:ext uri="{FF2B5EF4-FFF2-40B4-BE49-F238E27FC236}">
                <a16:creationId xmlns:a16="http://schemas.microsoft.com/office/drawing/2014/main" id="{4E606B95-9DE7-22B7-02A0-10E5FC4F55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288825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44</a:t>
            </a:fld>
            <a:endParaRPr lang="en-GB" dirty="0"/>
          </a:p>
        </p:txBody>
      </p:sp>
    </p:spTree>
    <p:extLst>
      <p:ext uri="{BB962C8B-B14F-4D97-AF65-F5344CB8AC3E}">
        <p14:creationId xmlns:p14="http://schemas.microsoft.com/office/powerpoint/2010/main" val="335877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a:t>
            </a:fld>
            <a:endParaRPr lang="en-GB" dirty="0"/>
          </a:p>
        </p:txBody>
      </p:sp>
    </p:spTree>
    <p:extLst>
      <p:ext uri="{BB962C8B-B14F-4D97-AF65-F5344CB8AC3E}">
        <p14:creationId xmlns:p14="http://schemas.microsoft.com/office/powerpoint/2010/main" val="3516378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45</a:t>
            </a:fld>
            <a:endParaRPr lang="en-GB" dirty="0"/>
          </a:p>
        </p:txBody>
      </p:sp>
    </p:spTree>
    <p:extLst>
      <p:ext uri="{BB962C8B-B14F-4D97-AF65-F5344CB8AC3E}">
        <p14:creationId xmlns:p14="http://schemas.microsoft.com/office/powerpoint/2010/main" val="400693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46</a:t>
            </a:fld>
            <a:endParaRPr lang="en-GB" dirty="0"/>
          </a:p>
        </p:txBody>
      </p:sp>
    </p:spTree>
    <p:extLst>
      <p:ext uri="{BB962C8B-B14F-4D97-AF65-F5344CB8AC3E}">
        <p14:creationId xmlns:p14="http://schemas.microsoft.com/office/powerpoint/2010/main" val="716704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47</a:t>
            </a:fld>
            <a:endParaRPr lang="en-GB" dirty="0"/>
          </a:p>
        </p:txBody>
      </p:sp>
    </p:spTree>
    <p:extLst>
      <p:ext uri="{BB962C8B-B14F-4D97-AF65-F5344CB8AC3E}">
        <p14:creationId xmlns:p14="http://schemas.microsoft.com/office/powerpoint/2010/main" val="87984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3B71A-96D6-ECB7-B6EC-0D278AC59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FB7D5-E23D-B342-3B16-7AF6ACB4B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CF66F-BB2D-24B2-21FC-F46EE11D4F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No correct answer</a:t>
            </a:r>
          </a:p>
          <a:p>
            <a:endParaRPr lang="en-US" dirty="0"/>
          </a:p>
        </p:txBody>
      </p:sp>
      <p:sp>
        <p:nvSpPr>
          <p:cNvPr id="4" name="Slide Number Placeholder 3">
            <a:extLst>
              <a:ext uri="{FF2B5EF4-FFF2-40B4-BE49-F238E27FC236}">
                <a16:creationId xmlns:a16="http://schemas.microsoft.com/office/drawing/2014/main" id="{92056A80-D66D-850D-AF3B-AC71952EA9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5527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49</a:t>
            </a:fld>
            <a:endParaRPr lang="en-GB" dirty="0"/>
          </a:p>
        </p:txBody>
      </p:sp>
    </p:spTree>
    <p:extLst>
      <p:ext uri="{BB962C8B-B14F-4D97-AF65-F5344CB8AC3E}">
        <p14:creationId xmlns:p14="http://schemas.microsoft.com/office/powerpoint/2010/main" val="569746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12391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a:t>
            </a:fld>
            <a:endParaRPr lang="en-GB" dirty="0"/>
          </a:p>
        </p:txBody>
      </p:sp>
    </p:spTree>
    <p:extLst>
      <p:ext uri="{BB962C8B-B14F-4D97-AF65-F5344CB8AC3E}">
        <p14:creationId xmlns:p14="http://schemas.microsoft.com/office/powerpoint/2010/main" val="2167064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a:t>
            </a:fld>
            <a:endParaRPr lang="en-GB" dirty="0"/>
          </a:p>
        </p:txBody>
      </p:sp>
    </p:spTree>
    <p:extLst>
      <p:ext uri="{BB962C8B-B14F-4D97-AF65-F5344CB8AC3E}">
        <p14:creationId xmlns:p14="http://schemas.microsoft.com/office/powerpoint/2010/main" val="454586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E5ADF-27CE-2B99-45D0-4A04735E7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2FCDF-4C76-68D9-709D-7F8FDE406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3D267-5A15-D273-D8E0-872223A71B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DD1DB9-E6CC-6CE9-BD73-591D7779CCC6}"/>
              </a:ext>
            </a:extLst>
          </p:cNvPr>
          <p:cNvSpPr>
            <a:spLocks noGrp="1"/>
          </p:cNvSpPr>
          <p:nvPr>
            <p:ph type="sldNum" sz="quarter" idx="5"/>
          </p:nvPr>
        </p:nvSpPr>
        <p:spPr/>
        <p:txBody>
          <a:bodyPr/>
          <a:lstStyle/>
          <a:p>
            <a:fld id="{5B43D19E-BFDB-4C92-8EDD-32EDDA8F41DF}" type="slidenum">
              <a:rPr lang="en-GB" smtClean="0"/>
              <a:pPr/>
              <a:t>6</a:t>
            </a:fld>
            <a:endParaRPr lang="en-GB" dirty="0"/>
          </a:p>
        </p:txBody>
      </p:sp>
    </p:spTree>
    <p:extLst>
      <p:ext uri="{BB962C8B-B14F-4D97-AF65-F5344CB8AC3E}">
        <p14:creationId xmlns:p14="http://schemas.microsoft.com/office/powerpoint/2010/main" val="81725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7</a:t>
            </a:fld>
            <a:endParaRPr lang="en-GB" dirty="0"/>
          </a:p>
        </p:txBody>
      </p:sp>
    </p:spTree>
    <p:extLst>
      <p:ext uri="{BB962C8B-B14F-4D97-AF65-F5344CB8AC3E}">
        <p14:creationId xmlns:p14="http://schemas.microsoft.com/office/powerpoint/2010/main" val="59020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8E357-DEBB-7A58-F654-976033EE4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D6D85-7190-DF4C-8406-96493536E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AADAD-42A1-D109-83A9-C1BF815708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B72D7E-E497-F1D4-D750-F9708013AAC7}"/>
              </a:ext>
            </a:extLst>
          </p:cNvPr>
          <p:cNvSpPr>
            <a:spLocks noGrp="1"/>
          </p:cNvSpPr>
          <p:nvPr>
            <p:ph type="sldNum" sz="quarter" idx="5"/>
          </p:nvPr>
        </p:nvSpPr>
        <p:spPr/>
        <p:txBody>
          <a:bodyPr/>
          <a:lstStyle/>
          <a:p>
            <a:fld id="{5B43D19E-BFDB-4C92-8EDD-32EDDA8F41DF}" type="slidenum">
              <a:rPr lang="en-GB" smtClean="0"/>
              <a:pPr/>
              <a:t>8</a:t>
            </a:fld>
            <a:endParaRPr lang="en-GB" dirty="0"/>
          </a:p>
        </p:txBody>
      </p:sp>
    </p:spTree>
    <p:extLst>
      <p:ext uri="{BB962C8B-B14F-4D97-AF65-F5344CB8AC3E}">
        <p14:creationId xmlns:p14="http://schemas.microsoft.com/office/powerpoint/2010/main" val="287560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9</a:t>
            </a:fld>
            <a:endParaRPr lang="en-GB" dirty="0"/>
          </a:p>
        </p:txBody>
      </p:sp>
    </p:spTree>
    <p:extLst>
      <p:ext uri="{BB962C8B-B14F-4D97-AF65-F5344CB8AC3E}">
        <p14:creationId xmlns:p14="http://schemas.microsoft.com/office/powerpoint/2010/main" val="281428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10</a:t>
            </a:fld>
            <a:endParaRPr lang="en-GB" dirty="0"/>
          </a:p>
        </p:txBody>
      </p:sp>
    </p:spTree>
    <p:extLst>
      <p:ext uri="{BB962C8B-B14F-4D97-AF65-F5344CB8AC3E}">
        <p14:creationId xmlns:p14="http://schemas.microsoft.com/office/powerpoint/2010/main" val="2847877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2.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5.emf"/><Relationship Id="rId4" Type="http://schemas.openxmlformats.org/officeDocument/2006/relationships/oleObject" Target="../embeddings/oleObject3.bin"/></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55806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2820680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090066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1AD44DAA-D943-4762-12D0-8232244E2C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BEE35231-8673-B149-37ED-3AA77C2243B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3051223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C4CF8432-0B89-AD88-AB0A-8709E2FC6F1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8629805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0259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663951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Header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B67B62-F282-CEA8-48E0-9537198824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7" name="Rectangle 6">
            <a:extLst>
              <a:ext uri="{FF2B5EF4-FFF2-40B4-BE49-F238E27FC236}">
                <a16:creationId xmlns:a16="http://schemas.microsoft.com/office/drawing/2014/main" id="{040F66DE-1A5C-44CD-353B-F7D3A11CEB08}"/>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28 2026</a:t>
            </a:r>
          </a:p>
        </p:txBody>
      </p:sp>
      <p:grpSp>
        <p:nvGrpSpPr>
          <p:cNvPr id="14" name="Group 13">
            <a:extLst>
              <a:ext uri="{FF2B5EF4-FFF2-40B4-BE49-F238E27FC236}">
                <a16:creationId xmlns:a16="http://schemas.microsoft.com/office/drawing/2014/main" id="{E06E2609-4ECA-A9E8-5412-97DEB3CFD2E0}"/>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6B59901F-2189-300C-157A-299093BB05B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22138C3A-2067-2ABC-63D3-13B2B3D0EE41}"/>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392CA51-4C56-FF71-3C76-A71973968750}"/>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26991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Section Header 5">
    <p:spTree>
      <p:nvGrpSpPr>
        <p:cNvPr id="1" name=""/>
        <p:cNvGrpSpPr/>
        <p:nvPr/>
      </p:nvGrpSpPr>
      <p:grpSpPr>
        <a:xfrm>
          <a:off x="0" y="0"/>
          <a:ext cx="0" cy="0"/>
          <a:chOff x="0" y="0"/>
          <a:chExt cx="0" cy="0"/>
        </a:xfrm>
      </p:grpSpPr>
      <p:pic>
        <p:nvPicPr>
          <p:cNvPr id="14" name="Picture 13" descr="A person using a calculator and a pen&#10;&#10;AI-generated content may be incorrect.">
            <a:extLst>
              <a:ext uri="{FF2B5EF4-FFF2-40B4-BE49-F238E27FC236}">
                <a16:creationId xmlns:a16="http://schemas.microsoft.com/office/drawing/2014/main" id="{E6BB97DF-9BD1-E09A-3B9F-66CB1FA02BD4}"/>
              </a:ext>
            </a:extLst>
          </p:cNvPr>
          <p:cNvPicPr>
            <a:picLocks noChangeAspect="1"/>
          </p:cNvPicPr>
          <p:nvPr userDrawn="1"/>
        </p:nvPicPr>
        <p:blipFill rotWithShape="1">
          <a:blip r:embed="rId2"/>
          <a:srcRect t="7868" b="7868"/>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6" name="Rectangle 5">
            <a:extLst>
              <a:ext uri="{FF2B5EF4-FFF2-40B4-BE49-F238E27FC236}">
                <a16:creationId xmlns:a16="http://schemas.microsoft.com/office/drawing/2014/main" id="{DAEF2218-4CCA-8E54-6DDB-B76B10DEF35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28 2026</a:t>
            </a:r>
          </a:p>
        </p:txBody>
      </p:sp>
      <p:grpSp>
        <p:nvGrpSpPr>
          <p:cNvPr id="7" name="Group 6">
            <a:extLst>
              <a:ext uri="{FF2B5EF4-FFF2-40B4-BE49-F238E27FC236}">
                <a16:creationId xmlns:a16="http://schemas.microsoft.com/office/drawing/2014/main" id="{72F9DDBD-D16D-D900-EC46-7F167581A6D1}"/>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2DA83E1B-57F7-3BC8-072A-221B85E4F0C3}"/>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F5A043B-F95F-EAC8-19B9-F012E8F1F4F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1304EF30-6016-8B46-2CC6-5CF58A4787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837273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Section Header 5">
    <p:spTree>
      <p:nvGrpSpPr>
        <p:cNvPr id="1" name=""/>
        <p:cNvGrpSpPr/>
        <p:nvPr/>
      </p:nvGrpSpPr>
      <p:grpSpPr>
        <a:xfrm>
          <a:off x="0" y="0"/>
          <a:ext cx="0" cy="0"/>
          <a:chOff x="0" y="0"/>
          <a:chExt cx="0" cy="0"/>
        </a:xfrm>
      </p:grpSpPr>
      <p:pic>
        <p:nvPicPr>
          <p:cNvPr id="7" name="Picture 6" descr="A person using a tablet and a pen&#10;&#10;AI-generated content may be incorrect.">
            <a:extLst>
              <a:ext uri="{FF2B5EF4-FFF2-40B4-BE49-F238E27FC236}">
                <a16:creationId xmlns:a16="http://schemas.microsoft.com/office/drawing/2014/main" id="{CA2DB86C-7398-4B72-B3AF-5810E9E0156B}"/>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6" name="Rectangle 5">
            <a:extLst>
              <a:ext uri="{FF2B5EF4-FFF2-40B4-BE49-F238E27FC236}">
                <a16:creationId xmlns:a16="http://schemas.microsoft.com/office/drawing/2014/main" id="{9724CAFB-BECA-F78B-B538-5C6B1563F83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28 2026</a:t>
            </a:r>
          </a:p>
        </p:txBody>
      </p:sp>
      <p:grpSp>
        <p:nvGrpSpPr>
          <p:cNvPr id="14" name="Group 13">
            <a:extLst>
              <a:ext uri="{FF2B5EF4-FFF2-40B4-BE49-F238E27FC236}">
                <a16:creationId xmlns:a16="http://schemas.microsoft.com/office/drawing/2014/main" id="{4746F9A8-3A4B-0F45-F588-A66DA8EB0D3A}"/>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C1FE259-9DA5-8CC7-2127-039462967D1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6B3D97E0-A558-4089-2486-EE26F28FCA0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4F39055-6D8E-C0A8-3BA9-11127E0A1F8A}"/>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6832375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Section Header 5">
    <p:spTree>
      <p:nvGrpSpPr>
        <p:cNvPr id="1" name=""/>
        <p:cNvGrpSpPr/>
        <p:nvPr/>
      </p:nvGrpSpPr>
      <p:grpSpPr>
        <a:xfrm>
          <a:off x="0" y="0"/>
          <a:ext cx="0" cy="0"/>
          <a:chOff x="0" y="0"/>
          <a:chExt cx="0" cy="0"/>
        </a:xfrm>
      </p:grpSpPr>
      <p:pic>
        <p:nvPicPr>
          <p:cNvPr id="14" name="Picture 13" descr="A person using a tablet&#10;&#10;AI-generated content may be incorrect.">
            <a:extLst>
              <a:ext uri="{FF2B5EF4-FFF2-40B4-BE49-F238E27FC236}">
                <a16:creationId xmlns:a16="http://schemas.microsoft.com/office/drawing/2014/main" id="{3CD32162-AA8C-05BC-BABA-DE5553C53DAE}"/>
              </a:ext>
            </a:extLst>
          </p:cNvPr>
          <p:cNvPicPr>
            <a:picLocks noChangeAspect="1"/>
          </p:cNvPicPr>
          <p:nvPr userDrawn="1"/>
        </p:nvPicPr>
        <p:blipFill rotWithShape="1">
          <a:blip r:embed="rId2"/>
          <a:srcRect l="11111" r="1111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6" name="Rectangle 5">
            <a:extLst>
              <a:ext uri="{FF2B5EF4-FFF2-40B4-BE49-F238E27FC236}">
                <a16:creationId xmlns:a16="http://schemas.microsoft.com/office/drawing/2014/main" id="{2127D416-884E-C2A5-56C1-E419DDE2979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28 2026</a:t>
            </a:r>
          </a:p>
        </p:txBody>
      </p:sp>
      <p:grpSp>
        <p:nvGrpSpPr>
          <p:cNvPr id="7" name="Group 6">
            <a:extLst>
              <a:ext uri="{FF2B5EF4-FFF2-40B4-BE49-F238E27FC236}">
                <a16:creationId xmlns:a16="http://schemas.microsoft.com/office/drawing/2014/main" id="{40B4E64B-4924-ABB9-E6CD-1669CC29B8CC}"/>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0CC64316-CA73-F10C-5CC4-7B6CCEA2457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F5D42A-371C-E2ED-88D6-4A7528C824B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3899E7D1-A280-92FE-4A25-B741BB16FA7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7837995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Section Header 5">
    <p:spTree>
      <p:nvGrpSpPr>
        <p:cNvPr id="1" name=""/>
        <p:cNvGrpSpPr/>
        <p:nvPr/>
      </p:nvGrpSpPr>
      <p:grpSpPr>
        <a:xfrm>
          <a:off x="0" y="0"/>
          <a:ext cx="0" cy="0"/>
          <a:chOff x="0" y="0"/>
          <a:chExt cx="0" cy="0"/>
        </a:xfrm>
      </p:grpSpPr>
      <p:pic>
        <p:nvPicPr>
          <p:cNvPr id="7" name="Picture 6" descr="A stack of papers with clips on them&#10;&#10;AI-generated content may be incorrect.">
            <a:extLst>
              <a:ext uri="{FF2B5EF4-FFF2-40B4-BE49-F238E27FC236}">
                <a16:creationId xmlns:a16="http://schemas.microsoft.com/office/drawing/2014/main" id="{0010BDEB-5372-594D-B226-3E84C8426FDC}"/>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6" name="Rectangle 5">
            <a:extLst>
              <a:ext uri="{FF2B5EF4-FFF2-40B4-BE49-F238E27FC236}">
                <a16:creationId xmlns:a16="http://schemas.microsoft.com/office/drawing/2014/main" id="{2ADD401E-778D-3ED8-319B-3C712FF28475}"/>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28 2026</a:t>
            </a:r>
          </a:p>
        </p:txBody>
      </p:sp>
      <p:grpSp>
        <p:nvGrpSpPr>
          <p:cNvPr id="14" name="Group 13">
            <a:extLst>
              <a:ext uri="{FF2B5EF4-FFF2-40B4-BE49-F238E27FC236}">
                <a16:creationId xmlns:a16="http://schemas.microsoft.com/office/drawing/2014/main" id="{BE0FAF24-9834-9FC6-EEB1-7C888F63D9EF}"/>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540A2A8-EE5D-7CCA-42F6-D13A88AA77A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F0C3CE13-2FB6-895B-65DB-6E6090C54E7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EE119C67-436A-22CB-76D2-278E154E6FF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20373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90533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96E08730-2E90-43A4-0BEA-D6C3C352347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6654039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D17C5A76-8255-452A-6354-AA24C2BF7850}"/>
              </a:ext>
            </a:extLst>
          </p:cNvPr>
          <p:cNvPicPr>
            <a:picLocks/>
          </p:cNvPicPr>
          <p:nvPr userDrawn="1"/>
        </p:nvPicPr>
        <p:blipFill>
          <a:blip r:embed="rId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lvl1pPr>
              <a:defRPr sz="2400"/>
            </a:lvl1pPr>
          </a:lstStyle>
          <a:p>
            <a:r>
              <a:rPr lang="en-GB" dirty="0"/>
              <a:t>Click to edit Master title style</a:t>
            </a:r>
            <a:endParaRPr lang="en-US" dirty="0"/>
          </a:p>
        </p:txBody>
      </p:sp>
      <p:grpSp>
        <p:nvGrpSpPr>
          <p:cNvPr id="5" name="Group 4">
            <a:extLst>
              <a:ext uri="{FF2B5EF4-FFF2-40B4-BE49-F238E27FC236}">
                <a16:creationId xmlns:a16="http://schemas.microsoft.com/office/drawing/2014/main" id="{C55B218D-59BF-F735-8DC1-9B9978845612}"/>
              </a:ext>
            </a:extLst>
          </p:cNvPr>
          <p:cNvGrpSpPr>
            <a:grpSpLocks noChangeAspect="1"/>
          </p:cNvGrpSpPr>
          <p:nvPr userDrawn="1"/>
        </p:nvGrpSpPr>
        <p:grpSpPr bwMode="black">
          <a:xfrm>
            <a:off x="11666762" y="6329364"/>
            <a:ext cx="346158" cy="355219"/>
            <a:chOff x="7110" y="4004"/>
            <a:chExt cx="191" cy="196"/>
          </a:xfrm>
        </p:grpSpPr>
        <p:sp>
          <p:nvSpPr>
            <p:cNvPr id="6" name="Freeform 5">
              <a:extLst>
                <a:ext uri="{FF2B5EF4-FFF2-40B4-BE49-F238E27FC236}">
                  <a16:creationId xmlns:a16="http://schemas.microsoft.com/office/drawing/2014/main" id="{1E52E128-46B2-9527-5556-FE0C5FE8801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0E1F081B-8F78-164B-2321-ADEFE374F47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E0A64EE1-1664-1787-E9AC-EEEC5E49A81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339C515F-C68C-6442-DDC7-9DA962F7A07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1F6F63FC-9239-FDB2-7B63-1ADFD02784E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28 2026</a:t>
            </a:r>
          </a:p>
        </p:txBody>
      </p:sp>
      <p:sp>
        <p:nvSpPr>
          <p:cNvPr id="11" name="Rectangle 10">
            <a:extLst>
              <a:ext uri="{FF2B5EF4-FFF2-40B4-BE49-F238E27FC236}">
                <a16:creationId xmlns:a16="http://schemas.microsoft.com/office/drawing/2014/main" id="{01358769-E4F6-88F7-91D8-0C8A2025051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Tree>
    <p:extLst>
      <p:ext uri="{BB962C8B-B14F-4D97-AF65-F5344CB8AC3E}">
        <p14:creationId xmlns:p14="http://schemas.microsoft.com/office/powerpoint/2010/main" val="2718844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4DD73958-B2E4-8440-0E8C-709834D8B5AE}"/>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0109303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6/4/2026</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983668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6/4/2026</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dirty="0"/>
              <a:t>Insert footer text here</a:t>
            </a:r>
          </a:p>
        </p:txBody>
      </p:sp>
      <p:sp>
        <p:nvSpPr>
          <p:cNvPr id="14" name="Slide Number Placeholder 13">
            <a:extLst>
              <a:ext uri="{FF2B5EF4-FFF2-40B4-BE49-F238E27FC236}">
                <a16:creationId xmlns:a16="http://schemas.microsoft.com/office/drawing/2014/main" id="{97363F73-563F-BF23-4175-916ADF6ADD1B}"/>
              </a:ext>
            </a:extLst>
          </p:cNvPr>
          <p:cNvSpPr>
            <a:spLocks noGrp="1"/>
          </p:cNvSpPr>
          <p:nvPr>
            <p:ph type="sldNum" sz="quarter" idx="16"/>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851931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TextBox 1">
            <a:extLst>
              <a:ext uri="{FF2B5EF4-FFF2-40B4-BE49-F238E27FC236}">
                <a16:creationId xmlns:a16="http://schemas.microsoft.com/office/drawing/2014/main" id="{3FA07281-98D3-4235-B5A1-59A9230C91A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25465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ection Header 5">
    <p:spTree>
      <p:nvGrpSpPr>
        <p:cNvPr id="1" name=""/>
        <p:cNvGrpSpPr/>
        <p:nvPr/>
      </p:nvGrpSpPr>
      <p:grpSpPr>
        <a:xfrm>
          <a:off x="0" y="0"/>
          <a:ext cx="0" cy="0"/>
          <a:chOff x="0" y="0"/>
          <a:chExt cx="0" cy="0"/>
        </a:xfrm>
      </p:grpSpPr>
      <p:pic>
        <p:nvPicPr>
          <p:cNvPr id="6" name="Picture 5" descr="A group of people raising their hands&#10;&#10;AI-generated content may be incorrect.">
            <a:extLst>
              <a:ext uri="{FF2B5EF4-FFF2-40B4-BE49-F238E27FC236}">
                <a16:creationId xmlns:a16="http://schemas.microsoft.com/office/drawing/2014/main" id="{0C20D7B5-5ACF-5246-25E5-6EB60F56DFBE}"/>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28 2026</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15" name="Text Placeholder 14">
            <a:extLst>
              <a:ext uri="{FF2B5EF4-FFF2-40B4-BE49-F238E27FC236}">
                <a16:creationId xmlns:a16="http://schemas.microsoft.com/office/drawing/2014/main" id="{EAD787DC-DDE3-5C31-2A75-2FF4B3A26CD8}"/>
              </a:ext>
            </a:extLst>
          </p:cNvPr>
          <p:cNvSpPr>
            <a:spLocks noGrp="1"/>
          </p:cNvSpPr>
          <p:nvPr>
            <p:ph type="body" sz="quarter" idx="10" hasCustomPrompt="1"/>
          </p:nvPr>
        </p:nvSpPr>
        <p:spPr>
          <a:xfrm>
            <a:off x="2692400" y="2298700"/>
            <a:ext cx="6807200" cy="2260600"/>
          </a:xfrm>
        </p:spPr>
        <p:txBody>
          <a:bodyPr anchor="ctr"/>
          <a:lstStyle>
            <a:lvl1pPr marL="0" indent="0" algn="ctr">
              <a:buNone/>
              <a:defRPr sz="6000" b="1">
                <a:latin typeface="+mj-lt"/>
              </a:defRPr>
            </a:lvl1pPr>
          </a:lstStyle>
          <a:p>
            <a:pPr lvl="0"/>
            <a:r>
              <a:rPr lang="en-US" dirty="0"/>
              <a:t>Questions</a:t>
            </a:r>
            <a:endParaRPr lang="en-IN" dirty="0"/>
          </a:p>
        </p:txBody>
      </p:sp>
    </p:spTree>
    <p:extLst>
      <p:ext uri="{BB962C8B-B14F-4D97-AF65-F5344CB8AC3E}">
        <p14:creationId xmlns:p14="http://schemas.microsoft.com/office/powerpoint/2010/main" val="17596312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oilerplat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196677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720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F9675BE-179F-B7AB-FF90-401BEC12FE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05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5F8869F-D72E-2BE8-6260-8953F001609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4" name="Rectangle 13">
            <a:extLst>
              <a:ext uri="{FF2B5EF4-FFF2-40B4-BE49-F238E27FC236}">
                <a16:creationId xmlns:a16="http://schemas.microsoft.com/office/drawing/2014/main" id="{8DB339AF-ACF6-AB1A-F144-F74812B5EE94}"/>
              </a:ext>
              <a:ext uri="{C183D7F6-B498-43B3-948B-1728B52AA6E4}">
                <adec:decorative xmlns:adec="http://schemas.microsoft.com/office/drawing/2017/decorative" val="1"/>
              </a:ext>
            </a:extLst>
          </p:cNvPr>
          <p:cNvSpPr/>
          <p:nvPr userDrawn="1"/>
        </p:nvSpPr>
        <p:spPr>
          <a:xfrm flipH="1">
            <a:off x="8379113" y="0"/>
            <a:ext cx="3812887"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5" name="Rectangle 14">
            <a:extLst>
              <a:ext uri="{FF2B5EF4-FFF2-40B4-BE49-F238E27FC236}">
                <a16:creationId xmlns:a16="http://schemas.microsoft.com/office/drawing/2014/main" id="{8646B312-BB37-DFA5-DAE8-16F1681733B1}"/>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2026 Future Tax Leaders — employment tax update</a:t>
            </a:r>
          </a:p>
        </p:txBody>
      </p:sp>
    </p:spTree>
    <p:extLst>
      <p:ext uri="{BB962C8B-B14F-4D97-AF65-F5344CB8AC3E}">
        <p14:creationId xmlns:p14="http://schemas.microsoft.com/office/powerpoint/2010/main" val="551596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A person using a computer&#10;&#10;AI-generated content may be incorrect.">
            <a:extLst>
              <a:ext uri="{FF2B5EF4-FFF2-40B4-BE49-F238E27FC236}">
                <a16:creationId xmlns:a16="http://schemas.microsoft.com/office/drawing/2014/main" id="{60232350-96C1-E947-4CF3-0539AF3A13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13616"/>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5F8869F-D72E-2BE8-6260-8953F001609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5" name="Rectangle 14">
            <a:extLst>
              <a:ext uri="{FF2B5EF4-FFF2-40B4-BE49-F238E27FC236}">
                <a16:creationId xmlns:a16="http://schemas.microsoft.com/office/drawing/2014/main" id="{8646B312-BB37-DFA5-DAE8-16F1681733B1}"/>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2026 Future Tax Leaders — employment tax update</a:t>
            </a:r>
          </a:p>
        </p:txBody>
      </p:sp>
      <p:grpSp>
        <p:nvGrpSpPr>
          <p:cNvPr id="10" name="Logo">
            <a:extLst>
              <a:ext uri="{FF2B5EF4-FFF2-40B4-BE49-F238E27FC236}">
                <a16:creationId xmlns:a16="http://schemas.microsoft.com/office/drawing/2014/main" id="{02FA3EF4-EF86-133B-44EF-97390A645AB9}"/>
              </a:ext>
            </a:extLst>
          </p:cNvPr>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6280CF1A-B8FF-2564-1407-FFD0A08489C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6" name="Freeform 6">
              <a:extLst>
                <a:ext uri="{FF2B5EF4-FFF2-40B4-BE49-F238E27FC236}">
                  <a16:creationId xmlns:a16="http://schemas.microsoft.com/office/drawing/2014/main" id="{6FB84026-5205-1849-8419-17100E1AD3AD}"/>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7" name="Freeform 7">
              <a:extLst>
                <a:ext uri="{FF2B5EF4-FFF2-40B4-BE49-F238E27FC236}">
                  <a16:creationId xmlns:a16="http://schemas.microsoft.com/office/drawing/2014/main" id="{79912916-BEC7-2444-C0E4-B522ABAF2CF7}"/>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grpSp>
    </p:spTree>
    <p:extLst>
      <p:ext uri="{BB962C8B-B14F-4D97-AF65-F5344CB8AC3E}">
        <p14:creationId xmlns:p14="http://schemas.microsoft.com/office/powerpoint/2010/main" val="411857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FB1097-B705-E7A4-5403-A4BD54A935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067"/>
          <a:stretch/>
        </p:blipFill>
        <p:spPr>
          <a:xfrm>
            <a:off x="58" y="0"/>
            <a:ext cx="12191942" cy="6858000"/>
          </a:xfrm>
          <a:prstGeom prst="rect">
            <a:avLst/>
          </a:prstGeom>
        </p:spPr>
      </p:pic>
      <p:sp>
        <p:nvSpPr>
          <p:cNvPr id="13" name="Rectangle 12">
            <a:extLst>
              <a:ext uri="{FF2B5EF4-FFF2-40B4-BE49-F238E27FC236}">
                <a16:creationId xmlns:a16="http://schemas.microsoft.com/office/drawing/2014/main" id="{C5F8869F-D72E-2BE8-6260-8953F001609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5" name="Rectangle 14">
            <a:extLst>
              <a:ext uri="{FF2B5EF4-FFF2-40B4-BE49-F238E27FC236}">
                <a16:creationId xmlns:a16="http://schemas.microsoft.com/office/drawing/2014/main" id="{8646B312-BB37-DFA5-DAE8-16F1681733B1}"/>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2026 Future Tax Leaders — employment tax update</a:t>
            </a:r>
          </a:p>
        </p:txBody>
      </p:sp>
    </p:spTree>
    <p:extLst>
      <p:ext uri="{BB962C8B-B14F-4D97-AF65-F5344CB8AC3E}">
        <p14:creationId xmlns:p14="http://schemas.microsoft.com/office/powerpoint/2010/main" val="143204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23861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1AD44DAA-D943-4762-12D0-8232244E2C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BEE35231-8673-B149-37ED-3AA77C2243B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380778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C4CF8432-0B89-AD88-AB0A-8709E2FC6F1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0818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47712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96302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Content Placeholder">
            <a:extLst>
              <a:ext uri="{FF2B5EF4-FFF2-40B4-BE49-F238E27FC236}">
                <a16:creationId xmlns:a16="http://schemas.microsoft.com/office/drawing/2014/main" id="{27BE6941-708B-2291-6C98-11BD8D7856E3}"/>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81709600-E5CB-AEE2-10E1-AAA3121B4BF9}"/>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2026 Future Tax Leaders — employment tax update</a:t>
            </a:r>
          </a:p>
        </p:txBody>
      </p:sp>
    </p:spTree>
    <p:extLst>
      <p:ext uri="{BB962C8B-B14F-4D97-AF65-F5344CB8AC3E}">
        <p14:creationId xmlns:p14="http://schemas.microsoft.com/office/powerpoint/2010/main" val="396345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201621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96E08730-2E90-43A4-0BEA-D6C3C352347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3427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4DD73958-B2E4-8440-0E8C-709834D8B5AE}"/>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3884298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6/4/2026</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69824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6/4/2026</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dirty="0"/>
              <a:t>Insert footer text here</a:t>
            </a:r>
          </a:p>
        </p:txBody>
      </p:sp>
      <p:sp>
        <p:nvSpPr>
          <p:cNvPr id="14" name="Slide Number Placeholder 13">
            <a:extLst>
              <a:ext uri="{FF2B5EF4-FFF2-40B4-BE49-F238E27FC236}">
                <a16:creationId xmlns:a16="http://schemas.microsoft.com/office/drawing/2014/main" id="{97363F73-563F-BF23-4175-916ADF6ADD1B}"/>
              </a:ext>
            </a:extLst>
          </p:cNvPr>
          <p:cNvSpPr>
            <a:spLocks noGrp="1"/>
          </p:cNvSpPr>
          <p:nvPr>
            <p:ph type="sldNum" sz="quarter" idx="16"/>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58501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TextBox 1">
            <a:extLst>
              <a:ext uri="{FF2B5EF4-FFF2-40B4-BE49-F238E27FC236}">
                <a16:creationId xmlns:a16="http://schemas.microsoft.com/office/drawing/2014/main" id="{3FA07281-98D3-4235-B5A1-59A9230C91A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039237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73483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3750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27907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3829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1711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a:t>
            </a:r>
            <a:r>
              <a:rPr lang="en-US" sz="800" kern="1200" dirty="0">
                <a:solidFill>
                  <a:schemeClr val="bg1"/>
                </a:solidFill>
                <a:latin typeface="EYInterstate" panose="02000503020000020004" pitchFamily="2" charset="0"/>
                <a:ea typeface="+mn-ea"/>
                <a:cs typeface="Arial" pitchFamily="34" charset="0"/>
              </a:rPr>
              <a:t>—</a:t>
            </a:r>
            <a:r>
              <a:rPr lang="en-US" sz="800" dirty="0">
                <a:solidFill>
                  <a:schemeClr val="bg1"/>
                </a:solidFill>
                <a:latin typeface="EYInterstate" panose="02000503020000020004" pitchFamily="2" charset="0"/>
                <a:cs typeface="Arial" pitchFamily="34" charset="0"/>
              </a:rPr>
              <a:t> employment tax update</a:t>
            </a:r>
          </a:p>
        </p:txBody>
      </p:sp>
      <p:pic>
        <p:nvPicPr>
          <p:cNvPr id="4" name="Picture 3" descr="A person sitting on a bench looking at a paper&#10;&#10;Description automatically generated">
            <a:extLst>
              <a:ext uri="{FF2B5EF4-FFF2-40B4-BE49-F238E27FC236}">
                <a16:creationId xmlns:a16="http://schemas.microsoft.com/office/drawing/2014/main" id="{FAFC0C55-0765-FE52-426C-9F06693B68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070" r="32112"/>
          <a:stretch/>
        </p:blipFill>
        <p:spPr>
          <a:xfrm>
            <a:off x="6349868" y="3176"/>
            <a:ext cx="5842132" cy="6854823"/>
          </a:xfrm>
          <a:prstGeom prst="rect">
            <a:avLst/>
          </a:prstGeom>
        </p:spPr>
      </p:pic>
      <p:grpSp>
        <p:nvGrpSpPr>
          <p:cNvPr id="5" name="Logo">
            <a:extLst>
              <a:ext uri="{FF2B5EF4-FFF2-40B4-BE49-F238E27FC236}">
                <a16:creationId xmlns:a16="http://schemas.microsoft.com/office/drawing/2014/main" id="{847774FE-1B7E-3E56-7094-45F36C2BEC6B}"/>
              </a:ext>
            </a:extLst>
          </p:cNvPr>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92A8695B-C678-5CE8-4AD3-12A2E612973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2" name="Freeform 6">
              <a:extLst>
                <a:ext uri="{FF2B5EF4-FFF2-40B4-BE49-F238E27FC236}">
                  <a16:creationId xmlns:a16="http://schemas.microsoft.com/office/drawing/2014/main" id="{9B56EC8F-9061-6288-D2EC-C5EF04D7C55C}"/>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3" name="Freeform 7">
              <a:extLst>
                <a:ext uri="{FF2B5EF4-FFF2-40B4-BE49-F238E27FC236}">
                  <a16:creationId xmlns:a16="http://schemas.microsoft.com/office/drawing/2014/main" id="{CE4EA7A8-3C8A-A4A9-AC5D-9428F78C871C}"/>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grpSp>
    </p:spTree>
    <p:extLst>
      <p:ext uri="{BB962C8B-B14F-4D97-AF65-F5344CB8AC3E}">
        <p14:creationId xmlns:p14="http://schemas.microsoft.com/office/powerpoint/2010/main" val="2762018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a:t>
            </a:r>
            <a:r>
              <a:rPr lang="en-US" sz="800" kern="1200" dirty="0">
                <a:solidFill>
                  <a:schemeClr val="bg1"/>
                </a:solidFill>
                <a:latin typeface="EYInterstate" panose="02000503020000020004" pitchFamily="2" charset="0"/>
                <a:ea typeface="+mn-ea"/>
                <a:cs typeface="Arial" pitchFamily="34" charset="0"/>
              </a:rPr>
              <a:t>—</a:t>
            </a:r>
            <a:r>
              <a:rPr lang="en-US" sz="800" dirty="0">
                <a:solidFill>
                  <a:schemeClr val="bg1"/>
                </a:solidFill>
                <a:latin typeface="EYInterstate" panose="02000503020000020004" pitchFamily="2" charset="0"/>
                <a:cs typeface="Arial" pitchFamily="34" charset="0"/>
              </a:rPr>
              <a:t> employment tax update</a:t>
            </a:r>
          </a:p>
        </p:txBody>
      </p:sp>
    </p:spTree>
    <p:extLst>
      <p:ext uri="{BB962C8B-B14F-4D97-AF65-F5344CB8AC3E}">
        <p14:creationId xmlns:p14="http://schemas.microsoft.com/office/powerpoint/2010/main" val="231240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255360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961199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2623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383437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6929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20066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4 June 2026</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47981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4" name="Date Placeholder 3">
            <a:extLst>
              <a:ext uri="{FF2B5EF4-FFF2-40B4-BE49-F238E27FC236}">
                <a16:creationId xmlns:a16="http://schemas.microsoft.com/office/drawing/2014/main" id="{ECE7A319-28F8-4E6B-8249-40111354BC6F}"/>
              </a:ext>
            </a:extLst>
          </p:cNvPr>
          <p:cNvSpPr>
            <a:spLocks noGrp="1"/>
          </p:cNvSpPr>
          <p:nvPr>
            <p:ph type="dt" sz="half" idx="10"/>
          </p:nvPr>
        </p:nvSpPr>
        <p:spPr/>
        <p:txBody>
          <a:bodyPr/>
          <a:lstStyle/>
          <a:p>
            <a:fld id="{565D5F12-9236-45E8-96D1-F6A2C4A63F39}" type="datetime3">
              <a:rPr lang="en-US" smtClean="0"/>
              <a:t>4 June 2026</a:t>
            </a:fld>
            <a:endParaRPr lang="en-IN" dirty="0"/>
          </a:p>
        </p:txBody>
      </p:sp>
      <p:sp>
        <p:nvSpPr>
          <p:cNvPr id="5" name="Footer Placeholder 4">
            <a:extLst>
              <a:ext uri="{FF2B5EF4-FFF2-40B4-BE49-F238E27FC236}">
                <a16:creationId xmlns:a16="http://schemas.microsoft.com/office/drawing/2014/main" id="{F2B3A21D-493F-4B42-85B4-BCE5E8F9299D}"/>
              </a:ext>
            </a:extLst>
          </p:cNvPr>
          <p:cNvSpPr>
            <a:spLocks noGrp="1"/>
          </p:cNvSpPr>
          <p:nvPr>
            <p:ph type="ftr" sz="quarter" idx="11"/>
          </p:nvPr>
        </p:nvSpPr>
        <p:spPr/>
        <p:txBody>
          <a:bodyPr/>
          <a:lstStyle/>
          <a:p>
            <a:r>
              <a:rPr lang="en-IN" dirty="0"/>
              <a:t>Presentation title</a:t>
            </a:r>
          </a:p>
        </p:txBody>
      </p:sp>
      <p:sp>
        <p:nvSpPr>
          <p:cNvPr id="7" name="Slide Number Placeholder 6">
            <a:extLst>
              <a:ext uri="{FF2B5EF4-FFF2-40B4-BE49-F238E27FC236}">
                <a16:creationId xmlns:a16="http://schemas.microsoft.com/office/drawing/2014/main" id="{DC0E1552-BF13-453D-A76C-3B49D9C85708}"/>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0FC3EC46-D295-425C-8ED2-70D3C94626A0}"/>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60797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8" name="Picture 7" descr="A person using a computer&#10;&#10;AI-generated content may be incorrect.">
            <a:extLst>
              <a:ext uri="{FF2B5EF4-FFF2-40B4-BE49-F238E27FC236}">
                <a16:creationId xmlns:a16="http://schemas.microsoft.com/office/drawing/2014/main" id="{60232350-96C1-E947-4CF3-0539AF3A13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13616"/>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5F8869F-D72E-2BE8-6260-8953F001609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5" name="Rectangle 14">
            <a:extLst>
              <a:ext uri="{FF2B5EF4-FFF2-40B4-BE49-F238E27FC236}">
                <a16:creationId xmlns:a16="http://schemas.microsoft.com/office/drawing/2014/main" id="{8646B312-BB37-DFA5-DAE8-16F1681733B1}"/>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2026 Future Tax Leaders — employment tax update</a:t>
            </a:r>
          </a:p>
        </p:txBody>
      </p:sp>
      <p:grpSp>
        <p:nvGrpSpPr>
          <p:cNvPr id="10" name="Logo">
            <a:extLst>
              <a:ext uri="{FF2B5EF4-FFF2-40B4-BE49-F238E27FC236}">
                <a16:creationId xmlns:a16="http://schemas.microsoft.com/office/drawing/2014/main" id="{02FA3EF4-EF86-133B-44EF-97390A645AB9}"/>
              </a:ext>
            </a:extLst>
          </p:cNvPr>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6280CF1A-B8FF-2564-1407-FFD0A08489C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6" name="Freeform 6">
              <a:extLst>
                <a:ext uri="{FF2B5EF4-FFF2-40B4-BE49-F238E27FC236}">
                  <a16:creationId xmlns:a16="http://schemas.microsoft.com/office/drawing/2014/main" id="{6FB84026-5205-1849-8419-17100E1AD3AD}"/>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7" name="Freeform 7">
              <a:extLst>
                <a:ext uri="{FF2B5EF4-FFF2-40B4-BE49-F238E27FC236}">
                  <a16:creationId xmlns:a16="http://schemas.microsoft.com/office/drawing/2014/main" id="{79912916-BEC7-2444-C0E4-B522ABAF2CF7}"/>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grpSp>
    </p:spTree>
    <p:extLst>
      <p:ext uri="{BB962C8B-B14F-4D97-AF65-F5344CB8AC3E}">
        <p14:creationId xmlns:p14="http://schemas.microsoft.com/office/powerpoint/2010/main" val="1106726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Content Placeholder">
            <a:extLst>
              <a:ext uri="{FF2B5EF4-FFF2-40B4-BE49-F238E27FC236}">
                <a16:creationId xmlns:a16="http://schemas.microsoft.com/office/drawing/2014/main" id="{27BE6941-708B-2291-6C98-11BD8D7856E3}"/>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81709600-E5CB-AEE2-10E1-AAA3121B4BF9}"/>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2026 Future Tax Leaders — employment tax update</a:t>
            </a:r>
          </a:p>
        </p:txBody>
      </p:sp>
    </p:spTree>
    <p:extLst>
      <p:ext uri="{BB962C8B-B14F-4D97-AF65-F5344CB8AC3E}">
        <p14:creationId xmlns:p14="http://schemas.microsoft.com/office/powerpoint/2010/main" val="2141237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9059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062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86001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080604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GB" dirty="0"/>
              <a:t>Click to edit Master title style</a:t>
            </a:r>
            <a:endParaRPr lang="en-US" dirty="0"/>
          </a:p>
        </p:txBody>
      </p:sp>
      <p:sp>
        <p:nvSpPr>
          <p:cNvPr id="14" name="SmartArt Placeholder 13">
            <a:extLst>
              <a:ext uri="{FF2B5EF4-FFF2-40B4-BE49-F238E27FC236}">
                <a16:creationId xmlns:a16="http://schemas.microsoft.com/office/drawing/2014/main" id="{F2CC33D2-B8A3-7F9B-23C1-E7D77B5CBD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5" name="SmartArt Placeholder 14">
            <a:extLst>
              <a:ext uri="{FF2B5EF4-FFF2-40B4-BE49-F238E27FC236}">
                <a16:creationId xmlns:a16="http://schemas.microsoft.com/office/drawing/2014/main" id="{994D7891-125A-9B0F-C008-AB28FC5AC8AA}"/>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114423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0219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0645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1709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256088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69377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98569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Bef>
                <a:spcPts val="400"/>
              </a:spcBef>
              <a:spcAft>
                <a:spcPts val="1200"/>
              </a:spcAft>
              <a:buNone/>
              <a:defRPr/>
            </a:lvl1pPr>
            <a:lvl2pPr marL="0" indent="0">
              <a:spcBef>
                <a:spcPts val="1600"/>
              </a:spcBef>
              <a:spcAft>
                <a:spcPts val="0"/>
              </a:spcAft>
              <a:buNone/>
              <a:defRPr b="1">
                <a:latin typeface="EYInterstate" panose="02000503020000020004" pitchFamily="2" charset="0"/>
              </a:defRPr>
            </a:lvl2pPr>
            <a:lvl3pPr marL="504000" indent="0">
              <a:buNone/>
              <a:defRPr/>
            </a:lvl3pPr>
            <a:lvl4pPr marL="756000" indent="0">
              <a:buNone/>
              <a:defRPr/>
            </a:lvl4pPr>
            <a:lvl5pPr marL="10080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0035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4780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15686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2063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953205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814941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79940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431904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644653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1605734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85051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2539111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06302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4 June 2026</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146489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6892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A blurry image of a colorful light&#10;&#10;Description automatically generated">
            <a:extLst>
              <a:ext uri="{FF2B5EF4-FFF2-40B4-BE49-F238E27FC236}">
                <a16:creationId xmlns:a16="http://schemas.microsoft.com/office/drawing/2014/main" id="{203F2EEF-FA23-7BF3-FA42-7AA6A8048FC9}"/>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3" name="Rectangle 2">
            <a:extLst>
              <a:ext uri="{FF2B5EF4-FFF2-40B4-BE49-F238E27FC236}">
                <a16:creationId xmlns:a16="http://schemas.microsoft.com/office/drawing/2014/main" id="{8BA2609B-5A46-8F19-B245-1EA93E5AD851}"/>
              </a:ext>
            </a:extLst>
          </p:cNvPr>
          <p:cNvSpPr/>
          <p:nvPr userDrawn="1"/>
        </p:nvSpPr>
        <p:spPr>
          <a:xfrm>
            <a:off x="0" y="1754659"/>
            <a:ext cx="12193200" cy="5103341"/>
          </a:xfrm>
          <a:prstGeom prst="rect">
            <a:avLst/>
          </a:prstGeom>
          <a:gradFill>
            <a:gsLst>
              <a:gs pos="0">
                <a:srgbClr val="000000">
                  <a:alpha val="0"/>
                </a:srgbClr>
              </a:gs>
              <a:gs pos="100000">
                <a:srgbClr val="000000">
                  <a:alpha val="85000"/>
                </a:srgbClr>
              </a:gs>
            </a:gsLst>
            <a:lin ang="5400000" scaled="1"/>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Logo">
            <a:extLst>
              <a:ext uri="{FF2B5EF4-FFF2-40B4-BE49-F238E27FC236}">
                <a16:creationId xmlns:a16="http://schemas.microsoft.com/office/drawing/2014/main" id="{31547B25-EC34-1439-CF5B-D461DD9743D4}"/>
              </a:ext>
            </a:extLst>
          </p:cNvPr>
          <p:cNvGrpSpPr/>
          <p:nvPr userDrawn="1"/>
        </p:nvGrpSpPr>
        <p:grpSpPr bwMode="black">
          <a:xfrm>
            <a:off x="11623900" y="6276977"/>
            <a:ext cx="346158" cy="355219"/>
            <a:chOff x="7110" y="4004"/>
            <a:chExt cx="191" cy="196"/>
          </a:xfrm>
        </p:grpSpPr>
        <p:sp>
          <p:nvSpPr>
            <p:cNvPr id="5" name="Freeform 5">
              <a:extLst>
                <a:ext uri="{FF2B5EF4-FFF2-40B4-BE49-F238E27FC236}">
                  <a16:creationId xmlns:a16="http://schemas.microsoft.com/office/drawing/2014/main" id="{719A29DA-FB51-2F9C-D8F2-D9F9327B99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DE8D475B-9642-4175-AF8D-08C93BE729CB}"/>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C8AF9272-2537-AEAB-A278-2B4700C4CC3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8" name="TextBox 7">
            <a:extLst>
              <a:ext uri="{FF2B5EF4-FFF2-40B4-BE49-F238E27FC236}">
                <a16:creationId xmlns:a16="http://schemas.microsoft.com/office/drawing/2014/main" id="{70E3BCDF-7EAC-06EF-9084-B2D8E97AA1B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FB0FF822-F68E-8F8D-34B1-AE86565B7FA7}"/>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10" name="Rectangle 9">
            <a:extLst>
              <a:ext uri="{FF2B5EF4-FFF2-40B4-BE49-F238E27FC236}">
                <a16:creationId xmlns:a16="http://schemas.microsoft.com/office/drawing/2014/main" id="{0C87A213-2D87-5CA4-04D4-EBD841F6E19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4219455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818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53066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5619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245443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1028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141131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1445307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68892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9060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19928818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B747E62E-6D0C-C7D5-3E8D-2701CDF6C78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59"/>
            <a:ext cx="8412480" cy="5029200"/>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22726019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Key Statement">
    <p:spTree>
      <p:nvGrpSpPr>
        <p:cNvPr id="1" name=""/>
        <p:cNvGrpSpPr/>
        <p:nvPr/>
      </p:nvGrpSpPr>
      <p:grpSpPr>
        <a:xfrm>
          <a:off x="0" y="0"/>
          <a:ext cx="0" cy="0"/>
          <a:chOff x="0" y="0"/>
          <a:chExt cx="0" cy="0"/>
        </a:xfrm>
      </p:grpSpPr>
      <p:pic>
        <p:nvPicPr>
          <p:cNvPr id="5" name="Picture 4" descr="A colorful light in the dark&#10;&#10;Description automatically generated">
            <a:extLst>
              <a:ext uri="{FF2B5EF4-FFF2-40B4-BE49-F238E27FC236}">
                <a16:creationId xmlns:a16="http://schemas.microsoft.com/office/drawing/2014/main" id="{373DA671-0971-16D6-EB10-36A79B280E6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Title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74229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7903467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1_Final legal text">
    <p:spTree>
      <p:nvGrpSpPr>
        <p:cNvPr id="1" name=""/>
        <p:cNvGrpSpPr/>
        <p:nvPr/>
      </p:nvGrpSpPr>
      <p:grpSpPr>
        <a:xfrm>
          <a:off x="0" y="0"/>
          <a:ext cx="0" cy="0"/>
          <a:chOff x="0" y="0"/>
          <a:chExt cx="0" cy="0"/>
        </a:xfrm>
      </p:grpSpPr>
      <p:pic>
        <p:nvPicPr>
          <p:cNvPr id="2" name="Picture 1" descr="A bright yellow circle&#10;&#10;Description automatically generated with medium confidence">
            <a:extLst>
              <a:ext uri="{FF2B5EF4-FFF2-40B4-BE49-F238E27FC236}">
                <a16:creationId xmlns:a16="http://schemas.microsoft.com/office/drawing/2014/main" id="{868BB597-21EC-43B9-FF18-B652D17F15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47123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12" name="Line 10">
            <a:extLst>
              <a:ext uri="{FF2B5EF4-FFF2-40B4-BE49-F238E27FC236}">
                <a16:creationId xmlns:a16="http://schemas.microsoft.com/office/drawing/2014/main" id="{DA9741B6-D337-4A18-8ECB-FB21A6953E44}"/>
              </a:ext>
            </a:extLst>
          </p:cNvPr>
          <p:cNvSpPr>
            <a:spLocks noChangeShapeType="1"/>
          </p:cNvSpPr>
          <p:nvPr/>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marL="267319" indent="-267319">
              <a:buClr>
                <a:srgbClr val="FFE600"/>
              </a:buClr>
              <a:buSzPct val="100000"/>
              <a:buFont typeface="EYInterstate" panose="02000503020000020004" pitchFamily="2" charset="0"/>
              <a:buChar char="•"/>
              <a:defRPr sz="2000"/>
            </a:lvl1pPr>
            <a:lvl2pPr marL="534639" indent="-267319">
              <a:buClr>
                <a:srgbClr val="FFE600"/>
              </a:buClr>
              <a:buSzPct val="100000"/>
              <a:buFont typeface="EYInterstate" panose="02000503020000020004" pitchFamily="2" charset="0"/>
              <a:buChar char="•"/>
              <a:defRPr sz="1800"/>
            </a:lvl2pPr>
            <a:lvl3pPr marL="801958" indent="-267319">
              <a:buClr>
                <a:srgbClr val="FFE600"/>
              </a:buClr>
              <a:buSzPct val="100000"/>
              <a:buFont typeface="EYInterstate" panose="02000503020000020004" pitchFamily="2" charset="0"/>
              <a:buChar char="•"/>
              <a:defRPr sz="1600"/>
            </a:lvl3pPr>
            <a:lvl4pPr marL="1069277" indent="-267319">
              <a:buClr>
                <a:srgbClr val="FFE600"/>
              </a:buClr>
              <a:buSzPct val="100000"/>
              <a:buFont typeface="EYInterstate" panose="02000503020000020004" pitchFamily="2" charset="0"/>
              <a:buChar char="•"/>
              <a:defRPr sz="1400"/>
            </a:lvl4pPr>
            <a:lvl5pPr marL="1336597" indent="-267319">
              <a:buClr>
                <a:srgbClr val="FFE600"/>
              </a:buClr>
              <a:buSzPct val="100000"/>
              <a:buFont typeface="EYInterstate" panose="02000503020000020004" pitchFamily="2"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C441B21A-C9ED-4CB0-B3B7-885D6FAD844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77788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3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AE0A66C-47C7-4A64-9C3F-0183AE130A6D}"/>
              </a:ext>
            </a:extLst>
          </p:cNvPr>
          <p:cNvGraphicFramePr>
            <a:graphicFrameLocks noChangeAspect="1"/>
          </p:cNvGraphicFramePr>
          <p:nvPr userDrawn="1">
            <p:custDataLst>
              <p:tags r:id="rId1"/>
            </p:custDataLst>
            <p:extLst>
              <p:ext uri="{D42A27DB-BD31-4B8C-83A1-F6EECF244321}">
                <p14:modId xmlns:p14="http://schemas.microsoft.com/office/powerpoint/2010/main" val="268143857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3AE0A66C-47C7-4A64-9C3F-0183AE130A6D}"/>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C6E25CB-42D9-4BC5-8E98-F41EB6F5FF3E}"/>
              </a:ext>
            </a:extLst>
          </p:cNvPr>
          <p:cNvSpPr/>
          <p:nvPr userDrawn="1">
            <p:custDataLst>
              <p:tags r:id="rId2"/>
            </p:custDataLst>
          </p:nvPr>
        </p:nvSpPr>
        <p:spPr>
          <a:xfrm>
            <a:off x="0" y="0"/>
            <a:ext cx="211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400"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hasCustomPrompt="1"/>
          </p:nvPr>
        </p:nvSpPr>
        <p:spPr>
          <a:xfrm>
            <a:off x="609601" y="294200"/>
            <a:ext cx="10972800"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36325443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2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4A0BAF-8DE1-4BB6-9C33-3FB5E8086C76}"/>
              </a:ext>
            </a:extLst>
          </p:cNvPr>
          <p:cNvGraphicFramePr>
            <a:graphicFrameLocks noChangeAspect="1"/>
          </p:cNvGraphicFramePr>
          <p:nvPr userDrawn="1">
            <p:custDataLst>
              <p:tags r:id="rId1"/>
            </p:custDataLst>
            <p:extLst>
              <p:ext uri="{D42A27DB-BD31-4B8C-83A1-F6EECF244321}">
                <p14:modId xmlns:p14="http://schemas.microsoft.com/office/powerpoint/2010/main" val="140908701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354A0BAF-8DE1-4BB6-9C33-3FB5E8086C76}"/>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pic>
        <p:nvPicPr>
          <p:cNvPr id="18" name="Picture 17" descr="A picture containing text, person, window, indoor&#10;&#10;Description automatically generated">
            <a:extLst>
              <a:ext uri="{FF2B5EF4-FFF2-40B4-BE49-F238E27FC236}">
                <a16:creationId xmlns:a16="http://schemas.microsoft.com/office/drawing/2014/main" id="{B6465EAD-5667-4738-870F-6AB0AFD48676}"/>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7763763" y="0"/>
            <a:ext cx="4483101" cy="6858000"/>
          </a:xfrm>
          <a:prstGeom prst="rect">
            <a:avLst/>
          </a:prstGeom>
        </p:spPr>
      </p:pic>
      <p:sp>
        <p:nvSpPr>
          <p:cNvPr id="2" name="Title 1"/>
          <p:cNvSpPr>
            <a:spLocks noGrp="1"/>
          </p:cNvSpPr>
          <p:nvPr>
            <p:ph type="title"/>
          </p:nvPr>
        </p:nvSpPr>
        <p:spPr>
          <a:xfrm>
            <a:off x="609603" y="294200"/>
            <a:ext cx="6946899" cy="590400"/>
          </a:xfrm>
        </p:spPr>
        <p:txBody>
          <a:bodyPr vert="horz"/>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p:nvSpPr>
        <p:spPr bwMode="auto">
          <a:xfrm>
            <a:off x="609600" y="907750"/>
            <a:ext cx="694689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hasCustomPrompt="1"/>
          </p:nvPr>
        </p:nvSpPr>
        <p:spPr>
          <a:xfrm>
            <a:off x="609601" y="1137920"/>
            <a:ext cx="6946899" cy="4947920"/>
          </a:xfrm>
          <a:prstGeom prst="rect">
            <a:avLst/>
          </a:prstGeom>
        </p:spPr>
        <p:txBody>
          <a:bodyPr vert="horz" lIns="0" tIns="0" rIns="0" bIns="0" rtlCol="0" anchor="t" anchorCtr="0">
            <a:noAutofit/>
          </a:bodyPr>
          <a:lstStyle>
            <a:lvl1pPr marL="267319" indent="-267319">
              <a:buClr>
                <a:srgbClr val="FFE600"/>
              </a:buClr>
              <a:buSzPct val="100000"/>
              <a:buFont typeface="EYInterstate" panose="02000503020000020004" pitchFamily="2" charset="0"/>
              <a:buChar char="•"/>
              <a:defRPr sz="2000"/>
            </a:lvl1pPr>
            <a:lvl2pPr marL="534639" indent="-267319">
              <a:buClr>
                <a:srgbClr val="FFE600"/>
              </a:buClr>
              <a:buSzPct val="100000"/>
              <a:buFont typeface="EYInterstate" panose="02000503020000020004" pitchFamily="2" charset="0"/>
              <a:buChar char="•"/>
              <a:defRPr sz="1800"/>
            </a:lvl2pPr>
            <a:lvl3pPr marL="801958" indent="-267319">
              <a:buClr>
                <a:srgbClr val="FFE600"/>
              </a:buClr>
              <a:buSzPct val="100000"/>
              <a:buFont typeface="EYInterstate" panose="02000503020000020004" pitchFamily="2" charset="0"/>
              <a:buChar char="•"/>
              <a:defRPr sz="1600"/>
            </a:lvl3pPr>
            <a:lvl4pPr marL="1069277" indent="-267319">
              <a:buClr>
                <a:srgbClr val="FFE600"/>
              </a:buClr>
              <a:buSzPct val="100000"/>
              <a:buFont typeface="EYInterstate" panose="02000503020000020004" pitchFamily="2" charset="0"/>
              <a:buChar char="•"/>
              <a:defRPr sz="1400"/>
            </a:lvl4pPr>
            <a:lvl5pPr marL="1336597" indent="-267319">
              <a:buClr>
                <a:srgbClr val="FFE600"/>
              </a:buClr>
              <a:buSzPct val="100000"/>
              <a:buFont typeface="EYInterstate" panose="02000503020000020004" pitchFamily="2"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a:extLst>
              <a:ext uri="{FF2B5EF4-FFF2-40B4-BE49-F238E27FC236}">
                <a16:creationId xmlns:a16="http://schemas.microsoft.com/office/drawing/2014/main" id="{5D878482-21C4-46CB-B58B-D0F0B7963C3C}"/>
              </a:ext>
            </a:extLst>
          </p:cNvPr>
          <p:cNvSpPr/>
          <p:nvPr userDrawn="1">
            <p:custDataLst>
              <p:tags r:id="rId2"/>
            </p:custDataLst>
          </p:nvPr>
        </p:nvSpPr>
        <p:spPr>
          <a:xfrm>
            <a:off x="7708899" y="4610100"/>
            <a:ext cx="4483101" cy="2247900"/>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grpSp>
        <p:nvGrpSpPr>
          <p:cNvPr id="14" name="Group 4">
            <a:extLst>
              <a:ext uri="{FF2B5EF4-FFF2-40B4-BE49-F238E27FC236}">
                <a16:creationId xmlns:a16="http://schemas.microsoft.com/office/drawing/2014/main" id="{3B4A391D-3957-4338-9EDA-93B38945E805}"/>
              </a:ext>
            </a:extLst>
          </p:cNvPr>
          <p:cNvGrpSpPr>
            <a:grpSpLocks noChangeAspect="1"/>
          </p:cNvGrpSpPr>
          <p:nvPr userDrawn="1"/>
        </p:nvGrpSpPr>
        <p:grpSpPr bwMode="auto">
          <a:xfrm>
            <a:off x="11185653" y="6327648"/>
            <a:ext cx="404284" cy="311150"/>
            <a:chOff x="7110" y="4004"/>
            <a:chExt cx="191" cy="196"/>
          </a:xfrm>
        </p:grpSpPr>
        <p:sp>
          <p:nvSpPr>
            <p:cNvPr id="15" name="Freeform 5">
              <a:extLst>
                <a:ext uri="{FF2B5EF4-FFF2-40B4-BE49-F238E27FC236}">
                  <a16:creationId xmlns:a16="http://schemas.microsoft.com/office/drawing/2014/main" id="{31C9DB23-8295-41EB-A761-39610D92D744}"/>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sp>
          <p:nvSpPr>
            <p:cNvPr id="16" name="Freeform 6">
              <a:extLst>
                <a:ext uri="{FF2B5EF4-FFF2-40B4-BE49-F238E27FC236}">
                  <a16:creationId xmlns:a16="http://schemas.microsoft.com/office/drawing/2014/main" id="{14F7C7EF-1B59-4BE3-881A-898E7308186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sp>
          <p:nvSpPr>
            <p:cNvPr id="17" name="Freeform 7">
              <a:extLst>
                <a:ext uri="{FF2B5EF4-FFF2-40B4-BE49-F238E27FC236}">
                  <a16:creationId xmlns:a16="http://schemas.microsoft.com/office/drawing/2014/main" id="{EBD02447-F4F5-4173-AB30-A44DCEDBBE4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grpSp>
    </p:spTree>
    <p:extLst>
      <p:ext uri="{BB962C8B-B14F-4D97-AF65-F5344CB8AC3E}">
        <p14:creationId xmlns:p14="http://schemas.microsoft.com/office/powerpoint/2010/main" val="3748276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4A0BAF-8DE1-4BB6-9C33-3FB5E8086C76}"/>
              </a:ext>
            </a:extLst>
          </p:cNvPr>
          <p:cNvGraphicFramePr>
            <a:graphicFrameLocks noChangeAspect="1"/>
          </p:cNvGraphicFramePr>
          <p:nvPr userDrawn="1">
            <p:custDataLst>
              <p:tags r:id="rId1"/>
            </p:custDataLst>
            <p:extLst>
              <p:ext uri="{D42A27DB-BD31-4B8C-83A1-F6EECF244321}">
                <p14:modId xmlns:p14="http://schemas.microsoft.com/office/powerpoint/2010/main" val="302711783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354A0BAF-8DE1-4BB6-9C33-3FB5E8086C76}"/>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pic>
        <p:nvPicPr>
          <p:cNvPr id="3" name="Picture 2" descr="A person sitting on a bench looking at a paper&#10;&#10;Description automatically generated">
            <a:extLst>
              <a:ext uri="{FF2B5EF4-FFF2-40B4-BE49-F238E27FC236}">
                <a16:creationId xmlns:a16="http://schemas.microsoft.com/office/drawing/2014/main" id="{15836CEF-007C-005B-45E7-ACAB81339F3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7203" r="40160"/>
          <a:stretch/>
        </p:blipFill>
        <p:spPr>
          <a:xfrm>
            <a:off x="7708896" y="3177"/>
            <a:ext cx="4483101" cy="6868161"/>
          </a:xfrm>
          <a:prstGeom prst="rect">
            <a:avLst/>
          </a:prstGeom>
        </p:spPr>
      </p:pic>
      <p:sp>
        <p:nvSpPr>
          <p:cNvPr id="2" name="Title 1"/>
          <p:cNvSpPr>
            <a:spLocks noGrp="1"/>
          </p:cNvSpPr>
          <p:nvPr>
            <p:ph type="title"/>
          </p:nvPr>
        </p:nvSpPr>
        <p:spPr>
          <a:xfrm>
            <a:off x="609603" y="294200"/>
            <a:ext cx="6946899" cy="590400"/>
          </a:xfrm>
        </p:spPr>
        <p:txBody>
          <a:bodyPr vert="horz"/>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p:nvSpPr>
        <p:spPr bwMode="auto">
          <a:xfrm>
            <a:off x="609600" y="907750"/>
            <a:ext cx="694689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hasCustomPrompt="1"/>
          </p:nvPr>
        </p:nvSpPr>
        <p:spPr>
          <a:xfrm>
            <a:off x="609601" y="1137920"/>
            <a:ext cx="6946899" cy="4947920"/>
          </a:xfrm>
          <a:prstGeom prst="rect">
            <a:avLst/>
          </a:prstGeom>
        </p:spPr>
        <p:txBody>
          <a:bodyPr vert="horz" lIns="0" tIns="0" rIns="0" bIns="0" rtlCol="0" anchor="t" anchorCtr="0">
            <a:noAutofit/>
          </a:bodyPr>
          <a:lstStyle>
            <a:lvl1pPr marL="267319" indent="-267319">
              <a:buClr>
                <a:srgbClr val="FFE600"/>
              </a:buClr>
              <a:buSzPct val="100000"/>
              <a:buFont typeface="EYInterstate" panose="02000503020000020004" pitchFamily="2" charset="0"/>
              <a:buChar char="•"/>
              <a:defRPr sz="2000"/>
            </a:lvl1pPr>
            <a:lvl2pPr marL="534639" indent="-267319">
              <a:buClr>
                <a:srgbClr val="FFE600"/>
              </a:buClr>
              <a:buSzPct val="100000"/>
              <a:buFont typeface="EYInterstate" panose="02000503020000020004" pitchFamily="2" charset="0"/>
              <a:buChar char="•"/>
              <a:defRPr sz="1800"/>
            </a:lvl2pPr>
            <a:lvl3pPr marL="801958" indent="-267319">
              <a:buClr>
                <a:srgbClr val="FFE600"/>
              </a:buClr>
              <a:buSzPct val="100000"/>
              <a:buFont typeface="EYInterstate" panose="02000503020000020004" pitchFamily="2" charset="0"/>
              <a:buChar char="•"/>
              <a:defRPr sz="1600"/>
            </a:lvl3pPr>
            <a:lvl4pPr marL="1069277" indent="-267319">
              <a:buClr>
                <a:srgbClr val="FFE600"/>
              </a:buClr>
              <a:buSzPct val="100000"/>
              <a:buFont typeface="EYInterstate" panose="02000503020000020004" pitchFamily="2" charset="0"/>
              <a:buChar char="•"/>
              <a:defRPr sz="1400"/>
            </a:lvl4pPr>
            <a:lvl5pPr marL="1336597" indent="-267319">
              <a:buClr>
                <a:srgbClr val="FFE600"/>
              </a:buClr>
              <a:buSzPct val="100000"/>
              <a:buFont typeface="EYInterstate" panose="02000503020000020004" pitchFamily="2"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a:extLst>
              <a:ext uri="{FF2B5EF4-FFF2-40B4-BE49-F238E27FC236}">
                <a16:creationId xmlns:a16="http://schemas.microsoft.com/office/drawing/2014/main" id="{5D878482-21C4-46CB-B58B-D0F0B7963C3C}"/>
              </a:ext>
            </a:extLst>
          </p:cNvPr>
          <p:cNvSpPr/>
          <p:nvPr userDrawn="1">
            <p:custDataLst>
              <p:tags r:id="rId2"/>
            </p:custDataLst>
          </p:nvPr>
        </p:nvSpPr>
        <p:spPr>
          <a:xfrm>
            <a:off x="7708899" y="4610100"/>
            <a:ext cx="4483101" cy="2247900"/>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grpSp>
        <p:nvGrpSpPr>
          <p:cNvPr id="14" name="Group 4">
            <a:extLst>
              <a:ext uri="{FF2B5EF4-FFF2-40B4-BE49-F238E27FC236}">
                <a16:creationId xmlns:a16="http://schemas.microsoft.com/office/drawing/2014/main" id="{3B4A391D-3957-4338-9EDA-93B38945E805}"/>
              </a:ext>
            </a:extLst>
          </p:cNvPr>
          <p:cNvGrpSpPr>
            <a:grpSpLocks noChangeAspect="1"/>
          </p:cNvGrpSpPr>
          <p:nvPr userDrawn="1"/>
        </p:nvGrpSpPr>
        <p:grpSpPr bwMode="auto">
          <a:xfrm>
            <a:off x="11185653" y="6327648"/>
            <a:ext cx="404284" cy="311150"/>
            <a:chOff x="7110" y="4004"/>
            <a:chExt cx="191" cy="196"/>
          </a:xfrm>
        </p:grpSpPr>
        <p:sp>
          <p:nvSpPr>
            <p:cNvPr id="15" name="Freeform 5">
              <a:extLst>
                <a:ext uri="{FF2B5EF4-FFF2-40B4-BE49-F238E27FC236}">
                  <a16:creationId xmlns:a16="http://schemas.microsoft.com/office/drawing/2014/main" id="{31C9DB23-8295-41EB-A761-39610D92D744}"/>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sp>
          <p:nvSpPr>
            <p:cNvPr id="16" name="Freeform 6">
              <a:extLst>
                <a:ext uri="{FF2B5EF4-FFF2-40B4-BE49-F238E27FC236}">
                  <a16:creationId xmlns:a16="http://schemas.microsoft.com/office/drawing/2014/main" id="{14F7C7EF-1B59-4BE3-881A-898E7308186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sp>
          <p:nvSpPr>
            <p:cNvPr id="17" name="Freeform 7">
              <a:extLst>
                <a:ext uri="{FF2B5EF4-FFF2-40B4-BE49-F238E27FC236}">
                  <a16:creationId xmlns:a16="http://schemas.microsoft.com/office/drawing/2014/main" id="{EBD02447-F4F5-4173-AB30-A44DCEDBBE4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grpSp>
    </p:spTree>
    <p:extLst>
      <p:ext uri="{BB962C8B-B14F-4D97-AF65-F5344CB8AC3E}">
        <p14:creationId xmlns:p14="http://schemas.microsoft.com/office/powerpoint/2010/main" val="3520264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2185024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CC0A79-CA31-47BB-8871-E2531E69A0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156" b="13805"/>
          <a:stretch/>
        </p:blipFill>
        <p:spPr>
          <a:xfrm>
            <a:off x="6347" y="0"/>
            <a:ext cx="12185653" cy="6858000"/>
          </a:xfrm>
          <a:prstGeom prst="rect">
            <a:avLst/>
          </a:prstGeom>
        </p:spPr>
      </p:pic>
      <p:sp>
        <p:nvSpPr>
          <p:cNvPr id="3" name="Rectangle 2">
            <a:extLst>
              <a:ext uri="{FF2B5EF4-FFF2-40B4-BE49-F238E27FC236}">
                <a16:creationId xmlns:a16="http://schemas.microsoft.com/office/drawing/2014/main" id="{D730DF18-6EF7-4C3F-A39E-BF6AF54C5D92}"/>
              </a:ext>
            </a:extLst>
          </p:cNvPr>
          <p:cNvSpPr/>
          <p:nvPr userDrawn="1"/>
        </p:nvSpPr>
        <p:spPr>
          <a:xfrm>
            <a:off x="0" y="0"/>
            <a:ext cx="12185653" cy="6858000"/>
          </a:xfrm>
          <a:prstGeom prst="rect">
            <a:avLst/>
          </a:prstGeom>
          <a:solidFill>
            <a:srgbClr val="0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4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0" name="Footer Placeholder 6">
            <a:extLst>
              <a:ext uri="{FF2B5EF4-FFF2-40B4-BE49-F238E27FC236}">
                <a16:creationId xmlns:a16="http://schemas.microsoft.com/office/drawing/2014/main" id="{D9408409-9B7F-4885-919E-46E98BD5C201}"/>
              </a:ext>
            </a:extLst>
          </p:cNvPr>
          <p:cNvSpPr txBox="1">
            <a:spLocks/>
          </p:cNvSpPr>
          <p:nvPr userDrawn="1"/>
        </p:nvSpPr>
        <p:spPr>
          <a:xfrm>
            <a:off x="4038600" y="6510434"/>
            <a:ext cx="4114800" cy="180000"/>
          </a:xfrm>
          <a:prstGeom prst="rect">
            <a:avLst/>
          </a:prstGeom>
        </p:spPr>
        <p:txBody>
          <a:bodyPr vert="horz" lIns="91440" tIns="45720" rIns="91440" bIns="45720" rtlCol="0" anchor="ct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EYInterstate" panose="02000503020000020004" pitchFamily="2" charset="0"/>
              </a:rPr>
              <a:t>Future Tax Leaders — employment tax update</a:t>
            </a:r>
            <a:endParaRPr kumimoji="0" lang="en-IN" sz="800" b="0" i="0" u="none" strike="noStrike" kern="0" cap="none" spc="0" normalizeH="0" baseline="0" noProof="0" dirty="0">
              <a:ln>
                <a:noFill/>
              </a:ln>
              <a:solidFill>
                <a:schemeClr val="bg1"/>
              </a:solidFill>
              <a:effectLst/>
              <a:uLnTx/>
              <a:uFillTx/>
              <a:latin typeface="EYInterstate" panose="02000503020000020004" pitchFamily="2" charset="0"/>
            </a:endParaRPr>
          </a:p>
        </p:txBody>
      </p:sp>
      <p:sp>
        <p:nvSpPr>
          <p:cNvPr id="11" name="Slide Number Placeholder 7">
            <a:extLst>
              <a:ext uri="{FF2B5EF4-FFF2-40B4-BE49-F238E27FC236}">
                <a16:creationId xmlns:a16="http://schemas.microsoft.com/office/drawing/2014/main" id="{EFC0427F-515C-438C-82AE-C890E5D0A014}"/>
              </a:ext>
            </a:extLst>
          </p:cNvPr>
          <p:cNvSpPr txBox="1">
            <a:spLocks/>
          </p:cNvSpPr>
          <p:nvPr userDrawn="1"/>
        </p:nvSpPr>
        <p:spPr>
          <a:xfrm>
            <a:off x="484124" y="6510434"/>
            <a:ext cx="884088" cy="180000"/>
          </a:xfrm>
          <a:prstGeom prst="rect">
            <a:avLst/>
          </a:prstGeom>
        </p:spPr>
        <p:txBody>
          <a:bodyPr vert="horz" lIns="91440" tIns="45720" rIns="91440" bIns="45720" rtlCol="0" anchor="ct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chemeClr val="bg1"/>
                </a:solidFill>
                <a:effectLst/>
                <a:uLnTx/>
                <a:uFillTx/>
                <a:latin typeface="EYInterstate" panose="02000503020000020004" pitchFamily="2" charset="0"/>
              </a:rPr>
              <a:t>Page </a:t>
            </a:r>
            <a:fld id="{F1BC30E3-FFE5-4B91-AA19-87A149EBB9EE}" type="slidenum">
              <a:rPr kumimoji="0" sz="800" b="0" i="0" u="none" strike="noStrike" kern="0" cap="none" spc="0" normalizeH="0" baseline="0" noProof="0" smtClean="0">
                <a:ln>
                  <a:noFill/>
                </a:ln>
                <a:solidFill>
                  <a:schemeClr val="bg1"/>
                </a:solidFill>
                <a:effectLst/>
                <a:uLnTx/>
                <a:uFillTx/>
                <a:latin typeface="EYInterstate" panose="02000503020000020004" pitchFamily="2"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sz="800" b="0" i="0" u="none" strike="noStrike" kern="0" cap="none" spc="0" normalizeH="0" baseline="0" noProof="0" dirty="0">
              <a:ln>
                <a:noFill/>
              </a:ln>
              <a:solidFill>
                <a:schemeClr val="bg1"/>
              </a:solidFill>
              <a:effectLst/>
              <a:uLnTx/>
              <a:uFillTx/>
              <a:latin typeface="EYInterstate" panose="02000503020000020004" pitchFamily="2" charset="0"/>
            </a:endParaRPr>
          </a:p>
        </p:txBody>
      </p:sp>
      <p:grpSp>
        <p:nvGrpSpPr>
          <p:cNvPr id="4" name="Group 3">
            <a:extLst>
              <a:ext uri="{FF2B5EF4-FFF2-40B4-BE49-F238E27FC236}">
                <a16:creationId xmlns:a16="http://schemas.microsoft.com/office/drawing/2014/main" id="{24A2D8D9-B88E-76A8-4FFB-1EB6825628CF}"/>
              </a:ext>
            </a:extLst>
          </p:cNvPr>
          <p:cNvGrpSpPr>
            <a:grpSpLocks noChangeAspect="1"/>
          </p:cNvGrpSpPr>
          <p:nvPr userDrawn="1"/>
        </p:nvGrpSpPr>
        <p:grpSpPr bwMode="black">
          <a:xfrm>
            <a:off x="11666762" y="6329364"/>
            <a:ext cx="346158" cy="355219"/>
            <a:chOff x="7110" y="4004"/>
            <a:chExt cx="191" cy="196"/>
          </a:xfrm>
        </p:grpSpPr>
        <p:sp>
          <p:nvSpPr>
            <p:cNvPr id="5" name="Freeform 5">
              <a:extLst>
                <a:ext uri="{FF2B5EF4-FFF2-40B4-BE49-F238E27FC236}">
                  <a16:creationId xmlns:a16="http://schemas.microsoft.com/office/drawing/2014/main" id="{147A1520-25D7-58EC-F80E-057EDDD68614}"/>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186927EC-E8E2-C25D-BB3D-807F9770E13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BBD60073-FE76-501D-A850-B067949C671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8829564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3742457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436068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9144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928389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19815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 Slide Frame Yellow">
    <p:bg>
      <p:bgPr>
        <a:solidFill>
          <a:schemeClr val="tx1"/>
        </a:solidFill>
        <a:effectLst/>
      </p:bgPr>
    </p:bg>
    <p:spTree>
      <p:nvGrpSpPr>
        <p:cNvPr id="1" name=""/>
        <p:cNvGrpSpPr/>
        <p:nvPr/>
      </p:nvGrpSpPr>
      <p:grpSpPr>
        <a:xfrm>
          <a:off x="0" y="0"/>
          <a:ext cx="0" cy="0"/>
          <a:chOff x="0" y="0"/>
          <a:chExt cx="0" cy="0"/>
        </a:xfrm>
      </p:grpSpPr>
      <p:pic>
        <p:nvPicPr>
          <p:cNvPr id="11" name="Picture 10" descr="A group of people sitting around a table&#10;&#10;AI-generated content may be incorrect.">
            <a:extLst>
              <a:ext uri="{FF2B5EF4-FFF2-40B4-BE49-F238E27FC236}">
                <a16:creationId xmlns:a16="http://schemas.microsoft.com/office/drawing/2014/main" id="{D5399444-178D-169B-B400-F1EA187874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2" t="15700" r="22"/>
          <a:stretch/>
        </p:blipFill>
        <p:spPr>
          <a:xfrm>
            <a:off x="0" y="0"/>
            <a:ext cx="12189348" cy="6858000"/>
          </a:xfrm>
          <a:prstGeom prst="rect">
            <a:avLst/>
          </a:prstGeom>
        </p:spPr>
      </p:pic>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68676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33992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167973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16672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63920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772559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75352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428186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03004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5.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theme" Target="../theme/theme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F348C26B-EB6F-05CB-58C3-8CC885016C60}"/>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7E0EFE34-9B76-A1E9-FE6A-B9D5366DB22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1B01CC5A-CB0D-6444-BC03-E3E3D3C2DFAA}"/>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39906265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153" r:id="rId4"/>
    <p:sldLayoutId id="2147484154" r:id="rId5"/>
    <p:sldLayoutId id="2147484116" r:id="rId6"/>
    <p:sldLayoutId id="2147484117" r:id="rId7"/>
    <p:sldLayoutId id="2147484118" r:id="rId8"/>
    <p:sldLayoutId id="2147484111" r:id="rId9"/>
    <p:sldLayoutId id="2147484112" r:id="rId10"/>
    <p:sldLayoutId id="2147484113" r:id="rId11"/>
    <p:sldLayoutId id="2147484114" r:id="rId12"/>
    <p:sldLayoutId id="2147484079" r:id="rId13"/>
    <p:sldLayoutId id="2147484235" r:id="rId14"/>
    <p:sldLayoutId id="2147484234" r:id="rId15"/>
    <p:sldLayoutId id="2147484156" r:id="rId16"/>
    <p:sldLayoutId id="2147484080" r:id="rId17"/>
    <p:sldLayoutId id="2147484082" r:id="rId18"/>
    <p:sldLayoutId id="2147484083" r:id="rId19"/>
    <p:sldLayoutId id="2147484236" r:id="rId20"/>
    <p:sldLayoutId id="2147484081" r:id="rId21"/>
    <p:sldLayoutId id="2147484155" r:id="rId22"/>
    <p:sldLayoutId id="2147484004" r:id="rId23"/>
    <p:sldLayoutId id="2147483984" r:id="rId24"/>
    <p:sldLayoutId id="2147484041" r:id="rId25"/>
    <p:sldLayoutId id="2147484084" r:id="rId26"/>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2" name="Rectangle 11">
            <a:extLst>
              <a:ext uri="{FF2B5EF4-FFF2-40B4-BE49-F238E27FC236}">
                <a16:creationId xmlns:a16="http://schemas.microsoft.com/office/drawing/2014/main" id="{2137D3BD-802A-80EA-CAA5-4217EE7363FE}"/>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2026 Future Tax Leaders — employment tax update</a:t>
            </a:r>
          </a:p>
        </p:txBody>
      </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95" r:id="rId4"/>
    <p:sldLayoutId id="2147484099" r:id="rId5"/>
    <p:sldLayoutId id="2147484089" r:id="rId6"/>
    <p:sldLayoutId id="2147484090" r:id="rId7"/>
    <p:sldLayoutId id="2147484224" r:id="rId8"/>
    <p:sldLayoutId id="2147484096" r:id="rId9"/>
    <p:sldLayoutId id="2147484097" r:id="rId10"/>
    <p:sldLayoutId id="2147484092" r:id="rId11"/>
    <p:sldLayoutId id="2147484100" r:id="rId12"/>
    <p:sldLayoutId id="2147484094" r:id="rId13"/>
    <p:sldLayoutId id="2147484157" r:id="rId14"/>
    <p:sldLayoutId id="2147484223" r:id="rId15"/>
    <p:sldLayoutId id="2147484237" r:id="rId16"/>
    <p:sldLayoutId id="2147484238" r:id="rId17"/>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ABC61401-7B6E-BEEF-F0A5-2EDA6109B6B5}"/>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0DF61D40-DD67-C42A-E8DC-00BBF8947D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CC5914D4-FFCD-D9F9-8492-184BC01AC914}"/>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41012470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52" orient="horz" pos="527" userDrawn="1">
          <p15:clr>
            <a:srgbClr val="F26B43"/>
          </p15:clr>
        </p15:guide>
        <p15:guide id="53" pos="7378" userDrawn="1">
          <p15:clr>
            <a:srgbClr val="F26B43"/>
          </p15:clr>
        </p15:guide>
        <p15:guide id="54" orient="horz" pos="3838" userDrawn="1">
          <p15:clr>
            <a:srgbClr val="F26B43"/>
          </p15:clr>
        </p15:guide>
        <p15:guide id="55" orient="horz" pos="890" userDrawn="1">
          <p15:clr>
            <a:srgbClr val="F26B43"/>
          </p15:clr>
        </p15:guide>
        <p15:guide id="56" orient="horz" pos="2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63C6C3C1-8303-0117-3D7B-C9C353D3A26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December 2024</a:t>
            </a:r>
          </a:p>
        </p:txBody>
      </p:sp>
      <p:sp>
        <p:nvSpPr>
          <p:cNvPr id="11" name="Rectangle 10">
            <a:extLst>
              <a:ext uri="{FF2B5EF4-FFF2-40B4-BE49-F238E27FC236}">
                <a16:creationId xmlns:a16="http://schemas.microsoft.com/office/drawing/2014/main" id="{F9743914-FFD9-E161-F919-C9967A65382D}"/>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Lobbying expense analysis</a:t>
            </a:r>
          </a:p>
        </p:txBody>
      </p:sp>
    </p:spTree>
    <p:extLst>
      <p:ext uri="{BB962C8B-B14F-4D97-AF65-F5344CB8AC3E}">
        <p14:creationId xmlns:p14="http://schemas.microsoft.com/office/powerpoint/2010/main" val="395352034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F069EED6-D59B-6B93-7881-CB98A016B7C8}"/>
              </a:ext>
            </a:extLst>
          </p:cNvPr>
          <p:cNvPicPr>
            <a:picLocks/>
          </p:cNvPicPr>
          <p:nvPr userDrawn="1"/>
        </p:nvPicPr>
        <p:blipFill>
          <a:blip r:embed="rId2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B267FD03-357F-3B48-6020-113D59F0EDC5}"/>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2026 Future Tax Leaders — employment tax update</a:t>
            </a:r>
          </a:p>
        </p:txBody>
      </p:sp>
    </p:spTree>
    <p:extLst>
      <p:ext uri="{BB962C8B-B14F-4D97-AF65-F5344CB8AC3E}">
        <p14:creationId xmlns:p14="http://schemas.microsoft.com/office/powerpoint/2010/main" val="1552570861"/>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9" r:id="rId14"/>
    <p:sldLayoutId id="2147484225" r:id="rId15"/>
    <p:sldLayoutId id="2147484227" r:id="rId16"/>
    <p:sldLayoutId id="2147484229" r:id="rId17"/>
    <p:sldLayoutId id="2147484231" r:id="rId18"/>
    <p:sldLayoutId id="2147484232" r:id="rId19"/>
    <p:sldLayoutId id="2147484233" r:id="rId20"/>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sp>
        <p:nvSpPr>
          <p:cNvPr id="10" name="TextBox 9">
            <a:extLst>
              <a:ext uri="{FF2B5EF4-FFF2-40B4-BE49-F238E27FC236}">
                <a16:creationId xmlns:a16="http://schemas.microsoft.com/office/drawing/2014/main" id="{8D7AC318-70FB-024E-B1E1-0A73500DB625}"/>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5783F5DF-8440-55C8-5D06-A20173EDE59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28 2026</a:t>
            </a:r>
          </a:p>
        </p:txBody>
      </p:sp>
      <p:sp>
        <p:nvSpPr>
          <p:cNvPr id="12" name="Rectangle 11">
            <a:extLst>
              <a:ext uri="{FF2B5EF4-FFF2-40B4-BE49-F238E27FC236}">
                <a16:creationId xmlns:a16="http://schemas.microsoft.com/office/drawing/2014/main" id="{57B0E53D-C352-ADCC-73FC-59EDFC0B48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grpSp>
        <p:nvGrpSpPr>
          <p:cNvPr id="14" name="Group 13">
            <a:extLst>
              <a:ext uri="{FF2B5EF4-FFF2-40B4-BE49-F238E27FC236}">
                <a16:creationId xmlns:a16="http://schemas.microsoft.com/office/drawing/2014/main" id="{C6DE8E1F-C485-43A2-E0CE-D02F526D101D}"/>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39EC49B3-BA8B-E221-D177-7940C729C5C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40825A-861B-5474-8310-6F7E1B95C87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2A46E300-C6FB-4156-44B4-B7BDC1333B15}"/>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318414642"/>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 id="2147484212" r:id="rId21"/>
    <p:sldLayoutId id="2147484213" r:id="rId22"/>
    <p:sldLayoutId id="2147484214" r:id="rId23"/>
    <p:sldLayoutId id="2147484215" r:id="rId24"/>
    <p:sldLayoutId id="2147484216" r:id="rId25"/>
    <p:sldLayoutId id="2147484217" r:id="rId26"/>
    <p:sldLayoutId id="2147484218" r:id="rId27"/>
    <p:sldLayoutId id="2147484219" r:id="rId28"/>
    <p:sldLayoutId id="2147484220" r:id="rId29"/>
    <p:sldLayoutId id="2147484221" r:id="rId30"/>
    <p:sldLayoutId id="2147484222" r:id="rId31"/>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p15:clr>
            <a:srgbClr val="F26B43"/>
          </p15:clr>
        </p15:guide>
        <p15:guide id="35" pos="302">
          <p15:clr>
            <a:srgbClr val="F26B43"/>
          </p15:clr>
        </p15:guide>
        <p15:guide id="36" orient="horz" pos="210">
          <p15:clr>
            <a:srgbClr val="F26B43"/>
          </p15:clr>
        </p15:guide>
        <p15:guide id="37" orient="horz" pos="527">
          <p15:clr>
            <a:srgbClr val="F26B43"/>
          </p15:clr>
        </p15:guide>
        <p15:guide id="38" orient="horz" pos="890">
          <p15:clr>
            <a:srgbClr val="F26B43"/>
          </p15:clr>
        </p15:guide>
        <p15:guide id="39" orient="horz" pos="38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9.xml"/><Relationship Id="rId5" Type="http://schemas.openxmlformats.org/officeDocument/2006/relationships/image" Target="../media/image15.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tags" Target="../tags/tag10.xml"/><Relationship Id="rId5" Type="http://schemas.openxmlformats.org/officeDocument/2006/relationships/image" Target="../media/image27.jpe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7.xml"/><Relationship Id="rId1" Type="http://schemas.openxmlformats.org/officeDocument/2006/relationships/tags" Target="../tags/tag1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7.xml"/><Relationship Id="rId1" Type="http://schemas.openxmlformats.org/officeDocument/2006/relationships/tags" Target="../tags/tag1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7.xml"/><Relationship Id="rId1" Type="http://schemas.openxmlformats.org/officeDocument/2006/relationships/tags" Target="../tags/tag13.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tags" Target="../tags/tag15.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7.xml"/><Relationship Id="rId1" Type="http://schemas.openxmlformats.org/officeDocument/2006/relationships/tags" Target="../tags/tag16.x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7.xml"/><Relationship Id="rId1" Type="http://schemas.openxmlformats.org/officeDocument/2006/relationships/tags" Target="../tags/tag17.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4.emf"/><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7.xml"/><Relationship Id="rId1" Type="http://schemas.openxmlformats.org/officeDocument/2006/relationships/tags" Target="../tags/tag20.x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7.xml"/><Relationship Id="rId1" Type="http://schemas.openxmlformats.org/officeDocument/2006/relationships/tags" Target="../tags/tag21.xml"/><Relationship Id="rId5" Type="http://schemas.openxmlformats.org/officeDocument/2006/relationships/image" Target="../media/image29.jpeg"/><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3.xml"/><Relationship Id="rId1" Type="http://schemas.openxmlformats.org/officeDocument/2006/relationships/tags" Target="../tags/tag22.xml"/><Relationship Id="rId6" Type="http://schemas.openxmlformats.org/officeDocument/2006/relationships/image" Target="../media/image15.emf"/><Relationship Id="rId5" Type="http://schemas.openxmlformats.org/officeDocument/2006/relationships/oleObject" Target="../embeddings/oleObject7.bin"/><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7.xml"/><Relationship Id="rId1" Type="http://schemas.openxmlformats.org/officeDocument/2006/relationships/tags" Target="../tags/tag23.xml"/><Relationship Id="rId5" Type="http://schemas.openxmlformats.org/officeDocument/2006/relationships/image" Target="../media/image15.emf"/><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7.xml"/><Relationship Id="rId1" Type="http://schemas.openxmlformats.org/officeDocument/2006/relationships/tags" Target="../tags/tag24.xml"/><Relationship Id="rId5" Type="http://schemas.openxmlformats.org/officeDocument/2006/relationships/image" Target="../media/image28.emf"/><Relationship Id="rId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7.xml"/><Relationship Id="rId1" Type="http://schemas.openxmlformats.org/officeDocument/2006/relationships/tags" Target="../tags/tag25.xml"/><Relationship Id="rId5" Type="http://schemas.openxmlformats.org/officeDocument/2006/relationships/image" Target="../media/image28.emf"/><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9.xml"/><Relationship Id="rId1" Type="http://schemas.openxmlformats.org/officeDocument/2006/relationships/tags" Target="../tags/tag26.xml"/><Relationship Id="rId5" Type="http://schemas.openxmlformats.org/officeDocument/2006/relationships/image" Target="../media/image30.jpeg"/><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3.xml"/><Relationship Id="rId1" Type="http://schemas.openxmlformats.org/officeDocument/2006/relationships/tags" Target="../tags/tag27.xml"/><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3.xml"/><Relationship Id="rId1" Type="http://schemas.openxmlformats.org/officeDocument/2006/relationships/tags" Target="../tags/tag28.xml"/><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3.xml"/><Relationship Id="rId1" Type="http://schemas.openxmlformats.org/officeDocument/2006/relationships/tags" Target="../tags/tag29.xml"/><Relationship Id="rId4" Type="http://schemas.openxmlformats.org/officeDocument/2006/relationships/image" Target="../media/image15.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3.xml"/><Relationship Id="rId1" Type="http://schemas.openxmlformats.org/officeDocument/2006/relationships/tags" Target="../tags/tag30.xml"/><Relationship Id="rId4" Type="http://schemas.openxmlformats.org/officeDocument/2006/relationships/image" Target="../media/image15.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3.xml"/><Relationship Id="rId1" Type="http://schemas.openxmlformats.org/officeDocument/2006/relationships/tags" Target="../tags/tag31.xml"/><Relationship Id="rId4" Type="http://schemas.openxmlformats.org/officeDocument/2006/relationships/image" Target="../media/image15.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3.xml"/><Relationship Id="rId1" Type="http://schemas.openxmlformats.org/officeDocument/2006/relationships/tags" Target="../tags/tag32.xml"/><Relationship Id="rId4" Type="http://schemas.openxmlformats.org/officeDocument/2006/relationships/image" Target="../media/image15.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7.xml"/><Relationship Id="rId1" Type="http://schemas.openxmlformats.org/officeDocument/2006/relationships/tags" Target="../tags/tag33.xml"/><Relationship Id="rId5" Type="http://schemas.openxmlformats.org/officeDocument/2006/relationships/image" Target="../media/image31.jpeg"/><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7.xml"/><Relationship Id="rId1" Type="http://schemas.openxmlformats.org/officeDocument/2006/relationships/tags" Target="../tags/tag34.xml"/><Relationship Id="rId5" Type="http://schemas.openxmlformats.org/officeDocument/2006/relationships/image" Target="../media/image31.jpeg"/><Relationship Id="rId4" Type="http://schemas.openxmlformats.org/officeDocument/2006/relationships/image" Target="../media/image15.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7.xml"/><Relationship Id="rId1" Type="http://schemas.openxmlformats.org/officeDocument/2006/relationships/tags" Target="../tags/tag35.xml"/><Relationship Id="rId5" Type="http://schemas.openxmlformats.org/officeDocument/2006/relationships/image" Target="../media/image31.jpeg"/><Relationship Id="rId4" Type="http://schemas.openxmlformats.org/officeDocument/2006/relationships/image" Target="../media/image15.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7.xml"/><Relationship Id="rId1" Type="http://schemas.openxmlformats.org/officeDocument/2006/relationships/tags" Target="../tags/tag36.xml"/><Relationship Id="rId6" Type="http://schemas.openxmlformats.org/officeDocument/2006/relationships/image" Target="../media/image31.jpeg"/><Relationship Id="rId5" Type="http://schemas.openxmlformats.org/officeDocument/2006/relationships/image" Target="../media/image15.emf"/><Relationship Id="rId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5.emf"/><Relationship Id="rId5" Type="http://schemas.openxmlformats.org/officeDocument/2006/relationships/oleObject" Target="../embeddings/oleObject15.bin"/><Relationship Id="rId4"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86.xml"/><Relationship Id="rId1" Type="http://schemas.openxmlformats.org/officeDocument/2006/relationships/tags" Target="../tags/tag39.xml"/><Relationship Id="rId4" Type="http://schemas.openxmlformats.org/officeDocument/2006/relationships/image" Target="../media/image1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7.xml"/><Relationship Id="rId5" Type="http://schemas.openxmlformats.org/officeDocument/2006/relationships/image" Target="../media/image15.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tags" Target="../tags/tag8.xml"/><Relationship Id="rId5" Type="http://schemas.openxmlformats.org/officeDocument/2006/relationships/image" Target="../media/image15.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4FAA-7EB3-DCCB-5F75-86CA72B7AD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E0A9BE-B435-07EA-4981-277BC48E25CA}"/>
              </a:ext>
            </a:extLst>
          </p:cNvPr>
          <p:cNvSpPr>
            <a:spLocks noGrp="1"/>
          </p:cNvSpPr>
          <p:nvPr>
            <p:ph type="title"/>
          </p:nvPr>
        </p:nvSpPr>
        <p:spPr>
          <a:xfrm>
            <a:off x="889762" y="2698751"/>
            <a:ext cx="4906009" cy="1654043"/>
          </a:xfrm>
        </p:spPr>
        <p:txBody>
          <a:bodyPr/>
          <a:lstStyle/>
          <a:p>
            <a:r>
              <a:rPr lang="en-US" dirty="0"/>
              <a:t>2026 Future Tax Leaders — employment </a:t>
            </a:r>
            <a:br>
              <a:rPr lang="en-US" dirty="0"/>
            </a:br>
            <a:r>
              <a:rPr lang="en-US" dirty="0"/>
              <a:t>tax update</a:t>
            </a:r>
          </a:p>
        </p:txBody>
      </p:sp>
      <p:sp>
        <p:nvSpPr>
          <p:cNvPr id="3" name="Text Placeholder 2">
            <a:extLst>
              <a:ext uri="{FF2B5EF4-FFF2-40B4-BE49-F238E27FC236}">
                <a16:creationId xmlns:a16="http://schemas.microsoft.com/office/drawing/2014/main" id="{54438CF1-E6DA-B69C-49CE-ED6C746226E4}"/>
              </a:ext>
            </a:extLst>
          </p:cNvPr>
          <p:cNvSpPr>
            <a:spLocks noGrp="1"/>
          </p:cNvSpPr>
          <p:nvPr>
            <p:ph type="body" sz="quarter" idx="10"/>
          </p:nvPr>
        </p:nvSpPr>
        <p:spPr>
          <a:xfrm>
            <a:off x="889762" y="5047485"/>
            <a:ext cx="4906010" cy="246221"/>
          </a:xfrm>
        </p:spPr>
        <p:txBody>
          <a:bodyPr/>
          <a:lstStyle/>
          <a:p>
            <a:r>
              <a:rPr lang="en-US" dirty="0"/>
              <a:t>May 28, 2026</a:t>
            </a:r>
          </a:p>
        </p:txBody>
      </p:sp>
    </p:spTree>
    <p:extLst>
      <p:ext uri="{BB962C8B-B14F-4D97-AF65-F5344CB8AC3E}">
        <p14:creationId xmlns:p14="http://schemas.microsoft.com/office/powerpoint/2010/main" val="117673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A2602-B1D8-B92B-665E-FF3B7593425A}"/>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192DC0B-C67B-6B1B-B1C4-49F15245093B}"/>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4192DC0B-C67B-6B1B-B1C4-49F15245093B}"/>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6B0EDF-85AD-F6FD-F86A-F263EBB88668}"/>
              </a:ext>
            </a:extLst>
          </p:cNvPr>
          <p:cNvSpPr>
            <a:spLocks noGrp="1"/>
          </p:cNvSpPr>
          <p:nvPr>
            <p:ph type="title"/>
          </p:nvPr>
        </p:nvSpPr>
        <p:spPr/>
        <p:txBody>
          <a:bodyPr vert="horz"/>
          <a:lstStyle/>
          <a:p>
            <a:r>
              <a:rPr lang="en-US" dirty="0"/>
              <a:t>No tax on tips — how the §224 deduction actually works</a:t>
            </a:r>
          </a:p>
        </p:txBody>
      </p:sp>
      <p:sp>
        <p:nvSpPr>
          <p:cNvPr id="7" name="Content Placeholder 6">
            <a:extLst>
              <a:ext uri="{FF2B5EF4-FFF2-40B4-BE49-F238E27FC236}">
                <a16:creationId xmlns:a16="http://schemas.microsoft.com/office/drawing/2014/main" id="{C34E419E-78C1-8E43-B3F9-EE86A8B573ED}"/>
              </a:ext>
            </a:extLst>
          </p:cNvPr>
          <p:cNvSpPr>
            <a:spLocks noGrp="1"/>
          </p:cNvSpPr>
          <p:nvPr>
            <p:ph sz="quarter" idx="16"/>
          </p:nvPr>
        </p:nvSpPr>
        <p:spPr/>
        <p:txBody>
          <a:bodyPr/>
          <a:lstStyle/>
          <a:p>
            <a:r>
              <a:rPr lang="en-US" sz="1800" dirty="0"/>
              <a:t>What it is:</a:t>
            </a:r>
          </a:p>
          <a:p>
            <a:pPr lvl="1"/>
            <a:r>
              <a:rPr lang="en-US" sz="1800" dirty="0"/>
              <a:t>Above-the-line deduction claimed on employee Form 1040</a:t>
            </a:r>
          </a:p>
          <a:p>
            <a:r>
              <a:rPr lang="en-US" sz="1800" dirty="0"/>
              <a:t>Annual cap:</a:t>
            </a:r>
          </a:p>
          <a:p>
            <a:pPr lvl="1"/>
            <a:r>
              <a:rPr lang="en-US" sz="1800" dirty="0"/>
              <a:t>Up to $25,000 per return</a:t>
            </a:r>
          </a:p>
          <a:p>
            <a:r>
              <a:rPr lang="en-US" sz="1800" dirty="0"/>
              <a:t>Modified Adjusted Gross Income (MAGI) phase-out:</a:t>
            </a:r>
          </a:p>
          <a:p>
            <a:pPr lvl="1"/>
            <a:r>
              <a:rPr lang="en-US" sz="1800" dirty="0"/>
              <a:t>Begins at $150k ($300k married filing jointly (MFJ))</a:t>
            </a:r>
          </a:p>
          <a:p>
            <a:r>
              <a:rPr lang="en-US" sz="1800" dirty="0"/>
              <a:t>Sunset 2025–2028</a:t>
            </a:r>
          </a:p>
          <a:p>
            <a:r>
              <a:rPr lang="en-US" sz="1800" dirty="0"/>
              <a:t>Qualified tips include:</a:t>
            </a:r>
          </a:p>
          <a:p>
            <a:pPr lvl="1"/>
            <a:r>
              <a:rPr lang="en-US" sz="1800" dirty="0"/>
              <a:t>Cash, card and app-based payments</a:t>
            </a:r>
          </a:p>
          <a:p>
            <a:pPr lvl="1"/>
            <a:r>
              <a:rPr lang="en-US" sz="1800" dirty="0"/>
              <a:t>Voluntary payments only</a:t>
            </a:r>
          </a:p>
          <a:p>
            <a:endParaRPr lang="en-US" sz="1800" dirty="0"/>
          </a:p>
        </p:txBody>
      </p:sp>
      <p:sp>
        <p:nvSpPr>
          <p:cNvPr id="40" name="Content Placeholder 4">
            <a:extLst>
              <a:ext uri="{FF2B5EF4-FFF2-40B4-BE49-F238E27FC236}">
                <a16:creationId xmlns:a16="http://schemas.microsoft.com/office/drawing/2014/main" id="{DDB71529-FAC2-A4B4-6515-9CDEA28B84A4}"/>
              </a:ext>
            </a:extLst>
          </p:cNvPr>
          <p:cNvSpPr>
            <a:spLocks noGrp="1"/>
          </p:cNvSpPr>
          <p:nvPr>
            <p:ph sz="quarter" idx="15"/>
          </p:nvPr>
        </p:nvSpPr>
        <p:spPr/>
        <p:txBody>
          <a:bodyPr/>
          <a:lstStyle/>
          <a:p>
            <a:r>
              <a:rPr lang="en-US" sz="1800" dirty="0"/>
              <a:t>Excludes:</a:t>
            </a:r>
          </a:p>
          <a:p>
            <a:pPr lvl="1"/>
            <a:r>
              <a:rPr lang="en-US" sz="1800" dirty="0"/>
              <a:t>Service charges</a:t>
            </a:r>
          </a:p>
          <a:p>
            <a:pPr lvl="2"/>
            <a:r>
              <a:rPr lang="en-US" sz="1800" dirty="0"/>
              <a:t>Mandatory gratuities</a:t>
            </a:r>
          </a:p>
          <a:p>
            <a:pPr lvl="1"/>
            <a:r>
              <a:rPr lang="en-US" sz="1800" dirty="0"/>
              <a:t>Eligibility requirements:</a:t>
            </a:r>
          </a:p>
          <a:p>
            <a:pPr lvl="2"/>
            <a:r>
              <a:rPr lang="en-US" sz="1800" dirty="0"/>
              <a:t>IRS-listed tip occupation codes (TTOC list)</a:t>
            </a:r>
          </a:p>
          <a:p>
            <a:pPr lvl="2"/>
            <a:r>
              <a:rPr lang="en-US" sz="1800" dirty="0"/>
              <a:t>Proper reporting (W-2/4137)</a:t>
            </a:r>
          </a:p>
          <a:p>
            <a:pPr lvl="2"/>
            <a:r>
              <a:rPr lang="en-US" sz="1800" dirty="0"/>
              <a:t>Valid social security number (SSN), MFJ if applicable</a:t>
            </a:r>
          </a:p>
          <a:p>
            <a:pPr lvl="1"/>
            <a:r>
              <a:rPr lang="en-US" sz="1800" dirty="0"/>
              <a:t>Key point:</a:t>
            </a:r>
          </a:p>
          <a:p>
            <a:pPr lvl="2"/>
            <a:r>
              <a:rPr lang="en-US" sz="1800" dirty="0"/>
              <a:t>Employer withholding remains unchanged (federal income tax (FIT), Federal Insurance Contributions Act (FICA), Federal Unemployment Tax Act (FUTA))</a:t>
            </a:r>
          </a:p>
          <a:p>
            <a:endParaRPr lang="en-US" sz="1800" dirty="0"/>
          </a:p>
        </p:txBody>
      </p:sp>
    </p:spTree>
    <p:extLst>
      <p:ext uri="{BB962C8B-B14F-4D97-AF65-F5344CB8AC3E}">
        <p14:creationId xmlns:p14="http://schemas.microsoft.com/office/powerpoint/2010/main" val="4044635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4250-7395-C3C1-BFF9-F1C56434576A}"/>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3C1EC2AD-22A8-A5D1-1B65-21CF57EA5D6B}"/>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3C1EC2AD-22A8-A5D1-1B65-21CF57EA5D6B}"/>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31C465-1F86-544D-15C4-4E0EE7383ED0}"/>
              </a:ext>
            </a:extLst>
          </p:cNvPr>
          <p:cNvSpPr>
            <a:spLocks noGrp="1"/>
          </p:cNvSpPr>
          <p:nvPr>
            <p:ph type="title"/>
          </p:nvPr>
        </p:nvSpPr>
        <p:spPr/>
        <p:txBody>
          <a:bodyPr vert="horz"/>
          <a:lstStyle/>
          <a:p>
            <a:r>
              <a:rPr lang="en-US" dirty="0"/>
              <a:t>§224 eligibility considerations</a:t>
            </a:r>
          </a:p>
        </p:txBody>
      </p:sp>
      <p:sp>
        <p:nvSpPr>
          <p:cNvPr id="7" name="Content Placeholder 6">
            <a:extLst>
              <a:ext uri="{FF2B5EF4-FFF2-40B4-BE49-F238E27FC236}">
                <a16:creationId xmlns:a16="http://schemas.microsoft.com/office/drawing/2014/main" id="{1F5949EE-F8FE-9453-F315-C005B4A74465}"/>
              </a:ext>
            </a:extLst>
          </p:cNvPr>
          <p:cNvSpPr>
            <a:spLocks noGrp="1"/>
          </p:cNvSpPr>
          <p:nvPr>
            <p:ph sz="quarter" idx="16"/>
          </p:nvPr>
        </p:nvSpPr>
        <p:spPr/>
        <p:txBody>
          <a:bodyPr/>
          <a:lstStyle/>
          <a:p>
            <a:r>
              <a:rPr lang="en-US" sz="2000" dirty="0"/>
              <a:t>Who may benefit in exempt organizations:</a:t>
            </a:r>
          </a:p>
          <a:p>
            <a:pPr lvl="1"/>
            <a:r>
              <a:rPr lang="en-US" sz="2000" dirty="0"/>
              <a:t>Food service workers</a:t>
            </a:r>
          </a:p>
          <a:p>
            <a:pPr lvl="1"/>
            <a:r>
              <a:rPr lang="en-US" sz="2000" dirty="0"/>
              <a:t>Hospitality and event staff</a:t>
            </a:r>
          </a:p>
          <a:p>
            <a:pPr lvl="1"/>
            <a:r>
              <a:rPr lang="en-US" sz="2000" dirty="0"/>
              <a:t>Maintenance/personal service roles</a:t>
            </a:r>
          </a:p>
          <a:p>
            <a:pPr lvl="1"/>
            <a:r>
              <a:rPr lang="en-US" sz="2000" dirty="0"/>
              <a:t>Parking, transportation or auxiliary service employees</a:t>
            </a:r>
          </a:p>
          <a:p>
            <a:endParaRPr lang="en-US" dirty="0"/>
          </a:p>
        </p:txBody>
      </p:sp>
      <p:pic>
        <p:nvPicPr>
          <p:cNvPr id="6" name="Picture 5" descr="A finger pointing at a screen&#10;&#10;AI-generated content may be incorrect.">
            <a:extLst>
              <a:ext uri="{FF2B5EF4-FFF2-40B4-BE49-F238E27FC236}">
                <a16:creationId xmlns:a16="http://schemas.microsoft.com/office/drawing/2014/main" id="{F2B0E014-7092-71BE-C885-E0CF18D09AAD}"/>
              </a:ext>
            </a:extLst>
          </p:cNvPr>
          <p:cNvPicPr>
            <a:picLocks noChangeAspect="1"/>
          </p:cNvPicPr>
          <p:nvPr/>
        </p:nvPicPr>
        <p:blipFill>
          <a:blip r:embed="rId5" cstate="print">
            <a:extLst>
              <a:ext uri="{28A0092B-C50C-407E-A947-70E740481C1C}">
                <a14:useLocalDpi xmlns:a14="http://schemas.microsoft.com/office/drawing/2010/main" val="0"/>
              </a:ext>
            </a:extLst>
          </a:blip>
          <a:srcRect r="38115"/>
          <a:stretch/>
        </p:blipFill>
        <p:spPr>
          <a:xfrm>
            <a:off x="7543606" y="1432171"/>
            <a:ext cx="3371850" cy="3632188"/>
          </a:xfrm>
          <a:prstGeom prst="rect">
            <a:avLst/>
          </a:prstGeom>
        </p:spPr>
      </p:pic>
    </p:spTree>
    <p:extLst>
      <p:ext uri="{BB962C8B-B14F-4D97-AF65-F5344CB8AC3E}">
        <p14:creationId xmlns:p14="http://schemas.microsoft.com/office/powerpoint/2010/main" val="1418319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ECF50-B418-AD7C-ABFF-CD63BA5B681B}"/>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C27B0F2F-2192-7AC8-7076-5D685100452A}"/>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C27B0F2F-2192-7AC8-7076-5D685100452A}"/>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7220AC-CF96-A3C1-17EB-6F6DCD75D880}"/>
              </a:ext>
            </a:extLst>
          </p:cNvPr>
          <p:cNvSpPr>
            <a:spLocks noGrp="1"/>
          </p:cNvSpPr>
          <p:nvPr>
            <p:ph type="title"/>
          </p:nvPr>
        </p:nvSpPr>
        <p:spPr>
          <a:xfrm>
            <a:off x="485523" y="382588"/>
            <a:ext cx="11224347" cy="638175"/>
          </a:xfrm>
        </p:spPr>
        <p:txBody>
          <a:bodyPr vert="horz"/>
          <a:lstStyle/>
          <a:p>
            <a:r>
              <a:rPr lang="en-US" dirty="0"/>
              <a:t>§224 key limitation</a:t>
            </a:r>
          </a:p>
        </p:txBody>
      </p:sp>
      <p:sp>
        <p:nvSpPr>
          <p:cNvPr id="6" name="Shape 2">
            <a:extLst>
              <a:ext uri="{FF2B5EF4-FFF2-40B4-BE49-F238E27FC236}">
                <a16:creationId xmlns:a16="http://schemas.microsoft.com/office/drawing/2014/main" id="{1F70A605-4518-22FE-12E4-0086FB17108F}"/>
              </a:ext>
            </a:extLst>
          </p:cNvPr>
          <p:cNvSpPr/>
          <p:nvPr/>
        </p:nvSpPr>
        <p:spPr>
          <a:xfrm>
            <a:off x="481678" y="1386840"/>
            <a:ext cx="11283601" cy="853440"/>
          </a:xfrm>
          <a:prstGeom prst="rect">
            <a:avLst/>
          </a:prstGeom>
          <a:solidFill>
            <a:schemeClr val="tx2"/>
          </a:solidFill>
          <a:ln w="12700">
            <a:noFill/>
            <a:prstDash val="solid"/>
          </a:ln>
        </p:spPr>
        <p:txBody>
          <a:bodyPr lIns="109728" tIns="109728" rIns="109728" bIns="109728"/>
          <a:lstStyle/>
          <a:p>
            <a:r>
              <a:rPr lang="en-US" b="1" dirty="0">
                <a:solidFill>
                  <a:schemeClr val="bg2"/>
                </a:solidFill>
                <a:ea typeface="Calibri" pitchFamily="34" charset="-122"/>
                <a:cs typeface="Calibri" pitchFamily="34" charset="-120"/>
              </a:rPr>
              <a:t>Tips earned in a SSTB may be ineligible.</a:t>
            </a:r>
          </a:p>
          <a:p>
            <a:r>
              <a:rPr lang="en-US" b="1" dirty="0">
                <a:solidFill>
                  <a:schemeClr val="bg2"/>
                </a:solidFill>
                <a:ea typeface="Calibri" pitchFamily="34" charset="-122"/>
                <a:cs typeface="Calibri" pitchFamily="34" charset="-120"/>
              </a:rPr>
              <a:t>There is no §224 deduction for clinical staff, regardless of any “appreciation” payments received.</a:t>
            </a:r>
            <a:endParaRPr lang="en-US" dirty="0">
              <a:solidFill>
                <a:schemeClr val="bg2"/>
              </a:solidFill>
            </a:endParaRPr>
          </a:p>
        </p:txBody>
      </p:sp>
      <p:sp>
        <p:nvSpPr>
          <p:cNvPr id="8" name="Shape 4">
            <a:extLst>
              <a:ext uri="{FF2B5EF4-FFF2-40B4-BE49-F238E27FC236}">
                <a16:creationId xmlns:a16="http://schemas.microsoft.com/office/drawing/2014/main" id="{DC17923D-029D-4213-A24F-2AD495B76F53}"/>
              </a:ext>
            </a:extLst>
          </p:cNvPr>
          <p:cNvSpPr/>
          <p:nvPr/>
        </p:nvSpPr>
        <p:spPr>
          <a:xfrm>
            <a:off x="466016" y="2499201"/>
            <a:ext cx="5364480" cy="3291840"/>
          </a:xfrm>
          <a:prstGeom prst="rect">
            <a:avLst/>
          </a:prstGeom>
          <a:noFill/>
          <a:ln w="6350">
            <a:solidFill>
              <a:srgbClr val="D8D3C8"/>
            </a:solidFill>
            <a:prstDash val="solid"/>
          </a:ln>
        </p:spPr>
        <p:txBody>
          <a:bodyPr/>
          <a:lstStyle/>
          <a:p>
            <a:endParaRPr lang="en-US" sz="2400">
              <a:solidFill>
                <a:schemeClr val="bg1"/>
              </a:solidFill>
            </a:endParaRPr>
          </a:p>
        </p:txBody>
      </p:sp>
      <p:sp>
        <p:nvSpPr>
          <p:cNvPr id="9" name="Text 5">
            <a:extLst>
              <a:ext uri="{FF2B5EF4-FFF2-40B4-BE49-F238E27FC236}">
                <a16:creationId xmlns:a16="http://schemas.microsoft.com/office/drawing/2014/main" id="{C4DC345A-41AA-794A-6819-E9116CF14150}"/>
              </a:ext>
            </a:extLst>
          </p:cNvPr>
          <p:cNvSpPr/>
          <p:nvPr/>
        </p:nvSpPr>
        <p:spPr>
          <a:xfrm>
            <a:off x="709856" y="2621121"/>
            <a:ext cx="4876800" cy="426720"/>
          </a:xfrm>
          <a:prstGeom prst="rect">
            <a:avLst/>
          </a:prstGeom>
          <a:noFill/>
          <a:ln/>
        </p:spPr>
        <p:txBody>
          <a:bodyPr wrap="square" lIns="0" tIns="0" rIns="0" bIns="0" rtlCol="0" anchor="ctr"/>
          <a:lstStyle/>
          <a:p>
            <a:r>
              <a:rPr lang="en-US" sz="1733" b="1" dirty="0">
                <a:solidFill>
                  <a:schemeClr val="bg1"/>
                </a:solidFill>
                <a:ea typeface="Calibri" pitchFamily="34" charset="-122"/>
                <a:cs typeface="Calibri" pitchFamily="34" charset="-120"/>
              </a:rPr>
              <a:t>Healthcare-adjacent roles that DO qualify:</a:t>
            </a:r>
            <a:endParaRPr lang="en-US" sz="1733" dirty="0">
              <a:solidFill>
                <a:schemeClr val="bg1"/>
              </a:solidFill>
            </a:endParaRPr>
          </a:p>
        </p:txBody>
      </p:sp>
      <p:sp>
        <p:nvSpPr>
          <p:cNvPr id="10" name="Text 6">
            <a:extLst>
              <a:ext uri="{FF2B5EF4-FFF2-40B4-BE49-F238E27FC236}">
                <a16:creationId xmlns:a16="http://schemas.microsoft.com/office/drawing/2014/main" id="{F3E772BD-CF48-F7CD-38F2-7FDCE3F7CDB7}"/>
              </a:ext>
            </a:extLst>
          </p:cNvPr>
          <p:cNvSpPr/>
          <p:nvPr/>
        </p:nvSpPr>
        <p:spPr>
          <a:xfrm>
            <a:off x="709856" y="3047841"/>
            <a:ext cx="4937760" cy="2621280"/>
          </a:xfrm>
          <a:prstGeom prst="rect">
            <a:avLst/>
          </a:prstGeom>
          <a:noFill/>
          <a:ln/>
        </p:spPr>
        <p:txBody>
          <a:bodyPr wrap="square" lIns="0" tIns="0" rIns="0" bIns="0" rtlCol="0" anchor="ctr"/>
          <a:lstStyle/>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TTOC 501  Personal care aides, elderly companions and personal valets</a:t>
            </a:r>
            <a:endParaRPr lang="en-US" sz="1467" dirty="0">
              <a:solidFill>
                <a:schemeClr val="bg1"/>
              </a:solidFill>
            </a:endParaRPr>
          </a:p>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TTOC 103  Food/beverage servers in residential-care facilities (room service, dining staff)</a:t>
            </a:r>
            <a:endParaRPr lang="en-US" sz="1467" dirty="0">
              <a:solidFill>
                <a:schemeClr val="bg1"/>
              </a:solidFill>
            </a:endParaRPr>
          </a:p>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TTOC 304/407  Hospital and home cleaning service workers</a:t>
            </a:r>
            <a:endParaRPr lang="en-US" sz="1467" dirty="0">
              <a:solidFill>
                <a:schemeClr val="bg1"/>
              </a:solidFill>
            </a:endParaRPr>
          </a:p>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TTOC 602  Massage therapists (non-clinical settings)</a:t>
            </a:r>
            <a:endParaRPr lang="en-US" sz="1467" dirty="0">
              <a:solidFill>
                <a:schemeClr val="bg1"/>
              </a:solidFill>
            </a:endParaRPr>
          </a:p>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TTOC 802/805  Valet attendants and parking/ vehicle cleaners at hospitals</a:t>
            </a:r>
            <a:endParaRPr lang="en-US" sz="1467" dirty="0">
              <a:solidFill>
                <a:schemeClr val="bg1"/>
              </a:solidFill>
            </a:endParaRPr>
          </a:p>
        </p:txBody>
      </p:sp>
      <p:sp>
        <p:nvSpPr>
          <p:cNvPr id="12" name="Shape 7">
            <a:extLst>
              <a:ext uri="{FF2B5EF4-FFF2-40B4-BE49-F238E27FC236}">
                <a16:creationId xmlns:a16="http://schemas.microsoft.com/office/drawing/2014/main" id="{72C30AF6-F5C9-DDA8-D3AD-00A4FBE5F81F}"/>
              </a:ext>
            </a:extLst>
          </p:cNvPr>
          <p:cNvSpPr/>
          <p:nvPr/>
        </p:nvSpPr>
        <p:spPr>
          <a:xfrm>
            <a:off x="6363099" y="2499201"/>
            <a:ext cx="5364480" cy="3291840"/>
          </a:xfrm>
          <a:prstGeom prst="rect">
            <a:avLst/>
          </a:prstGeom>
          <a:noFill/>
          <a:ln w="6350">
            <a:solidFill>
              <a:srgbClr val="D8D3C8"/>
            </a:solidFill>
            <a:prstDash val="solid"/>
          </a:ln>
        </p:spPr>
        <p:txBody>
          <a:bodyPr/>
          <a:lstStyle/>
          <a:p>
            <a:endParaRPr lang="en-US" sz="2400">
              <a:solidFill>
                <a:schemeClr val="bg1"/>
              </a:solidFill>
            </a:endParaRPr>
          </a:p>
        </p:txBody>
      </p:sp>
      <p:sp>
        <p:nvSpPr>
          <p:cNvPr id="13" name="Text 8">
            <a:extLst>
              <a:ext uri="{FF2B5EF4-FFF2-40B4-BE49-F238E27FC236}">
                <a16:creationId xmlns:a16="http://schemas.microsoft.com/office/drawing/2014/main" id="{5F139AA4-F40E-EEA4-9B23-52476D1C1EE2}"/>
              </a:ext>
            </a:extLst>
          </p:cNvPr>
          <p:cNvSpPr/>
          <p:nvPr/>
        </p:nvSpPr>
        <p:spPr>
          <a:xfrm>
            <a:off x="6606939" y="2621121"/>
            <a:ext cx="4876800" cy="426720"/>
          </a:xfrm>
          <a:prstGeom prst="rect">
            <a:avLst/>
          </a:prstGeom>
          <a:noFill/>
          <a:ln/>
        </p:spPr>
        <p:txBody>
          <a:bodyPr wrap="square" lIns="0" tIns="0" rIns="0" bIns="0" rtlCol="0" anchor="ctr"/>
          <a:lstStyle/>
          <a:p>
            <a:r>
              <a:rPr lang="en-US" sz="1733" b="1" dirty="0">
                <a:solidFill>
                  <a:schemeClr val="bg1"/>
                </a:solidFill>
                <a:ea typeface="Calibri" pitchFamily="34" charset="-122"/>
                <a:cs typeface="Calibri" pitchFamily="34" charset="-120"/>
              </a:rPr>
              <a:t>Important caveats re SSTB— §199A(d)(2):</a:t>
            </a:r>
            <a:endParaRPr lang="en-US" sz="1733" dirty="0">
              <a:solidFill>
                <a:schemeClr val="bg1"/>
              </a:solidFill>
            </a:endParaRPr>
          </a:p>
        </p:txBody>
      </p:sp>
      <p:sp>
        <p:nvSpPr>
          <p:cNvPr id="14" name="Text 9">
            <a:extLst>
              <a:ext uri="{FF2B5EF4-FFF2-40B4-BE49-F238E27FC236}">
                <a16:creationId xmlns:a16="http://schemas.microsoft.com/office/drawing/2014/main" id="{E9B9EF54-61E7-6806-CC6E-786DAABED571}"/>
              </a:ext>
            </a:extLst>
          </p:cNvPr>
          <p:cNvSpPr/>
          <p:nvPr/>
        </p:nvSpPr>
        <p:spPr>
          <a:xfrm>
            <a:off x="6606939" y="3047841"/>
            <a:ext cx="4937760" cy="2621280"/>
          </a:xfrm>
          <a:prstGeom prst="rect">
            <a:avLst/>
          </a:prstGeom>
          <a:noFill/>
          <a:ln/>
        </p:spPr>
        <p:txBody>
          <a:bodyPr wrap="square" lIns="0" tIns="0" rIns="0" bIns="0" rtlCol="0" anchor="ctr"/>
          <a:lstStyle/>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No §224 deduction for tips received in the course of an SSTB. “Health” is an SSTB.</a:t>
            </a:r>
            <a:endParaRPr lang="en-US" sz="1467" dirty="0">
              <a:solidFill>
                <a:schemeClr val="bg1"/>
              </a:solidFill>
            </a:endParaRPr>
          </a:p>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Notice 2025-69 transition relief: tipped occupations are treated as non-SSTB until Jan. 1 of the year after final SSTB regulations are issued.</a:t>
            </a:r>
            <a:endParaRPr lang="en-US" sz="1467" dirty="0">
              <a:solidFill>
                <a:schemeClr val="bg1"/>
              </a:solidFill>
            </a:endParaRPr>
          </a:p>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After the transition ends, a hospital cafeteria server employed by the hospital may lose §224 eligibility — even though “Wait Staff” is on the list.</a:t>
            </a:r>
            <a:endParaRPr lang="en-US" sz="1467" dirty="0">
              <a:solidFill>
                <a:schemeClr val="bg1"/>
              </a:solidFill>
            </a:endParaRPr>
          </a:p>
          <a:p>
            <a:pPr marL="457189" indent="-457189">
              <a:spcAft>
                <a:spcPts val="533"/>
              </a:spcAft>
              <a:buClr>
                <a:schemeClr val="tx2"/>
              </a:buClr>
              <a:buSzPct val="100000"/>
              <a:buFont typeface="Wingdings" panose="05000000000000000000" pitchFamily="2" charset="2"/>
              <a:buChar char="§"/>
            </a:pPr>
            <a:r>
              <a:rPr lang="en-US" sz="1467" dirty="0">
                <a:solidFill>
                  <a:schemeClr val="bg1"/>
                </a:solidFill>
                <a:ea typeface="Calibri" pitchFamily="34" charset="-122"/>
                <a:cs typeface="Calibri" pitchFamily="34" charset="-120"/>
              </a:rPr>
              <a:t>Consider: contracting tipped services through a non-SSTB vendor preserves eligibility for the worker.</a:t>
            </a:r>
            <a:endParaRPr lang="en-US" sz="1467" dirty="0">
              <a:solidFill>
                <a:schemeClr val="bg1"/>
              </a:solidFill>
            </a:endParaRPr>
          </a:p>
        </p:txBody>
      </p:sp>
    </p:spTree>
    <p:extLst>
      <p:ext uri="{BB962C8B-B14F-4D97-AF65-F5344CB8AC3E}">
        <p14:creationId xmlns:p14="http://schemas.microsoft.com/office/powerpoint/2010/main" val="2262735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CFFE3-6AA8-B571-0778-726035E61098}"/>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0BD57B4-36C4-9B63-1389-90D94F9CDA2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A0BD57B4-36C4-9B63-1389-90D94F9CDA28}"/>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6CD9F4-8569-12FC-DAF3-EEC9E8B75540}"/>
              </a:ext>
            </a:extLst>
          </p:cNvPr>
          <p:cNvSpPr>
            <a:spLocks noGrp="1"/>
          </p:cNvSpPr>
          <p:nvPr>
            <p:ph type="title"/>
          </p:nvPr>
        </p:nvSpPr>
        <p:spPr>
          <a:xfrm>
            <a:off x="485523" y="382588"/>
            <a:ext cx="11224347" cy="638175"/>
          </a:xfrm>
        </p:spPr>
        <p:txBody>
          <a:bodyPr vert="horz"/>
          <a:lstStyle/>
          <a:p>
            <a:r>
              <a:rPr lang="en-US" dirty="0"/>
              <a:t>No tax on overtime — only the Fair Labor Standards Act (FLSA) premium counts</a:t>
            </a:r>
          </a:p>
        </p:txBody>
      </p:sp>
      <p:sp>
        <p:nvSpPr>
          <p:cNvPr id="3" name="Shape 2">
            <a:extLst>
              <a:ext uri="{FF2B5EF4-FFF2-40B4-BE49-F238E27FC236}">
                <a16:creationId xmlns:a16="http://schemas.microsoft.com/office/drawing/2014/main" id="{41454534-86F9-FEF4-8C2B-A61CDBBE20BE}"/>
              </a:ext>
            </a:extLst>
          </p:cNvPr>
          <p:cNvSpPr/>
          <p:nvPr/>
        </p:nvSpPr>
        <p:spPr>
          <a:xfrm>
            <a:off x="485521" y="1411689"/>
            <a:ext cx="5364480" cy="3461100"/>
          </a:xfrm>
          <a:prstGeom prst="rect">
            <a:avLst/>
          </a:prstGeom>
          <a:noFill/>
          <a:ln w="6350">
            <a:solidFill>
              <a:srgbClr val="D8D3C8"/>
            </a:solidFill>
            <a:prstDash val="solid"/>
          </a:ln>
        </p:spPr>
        <p:txBody>
          <a:bodyPr/>
          <a:lstStyle/>
          <a:p>
            <a:endParaRPr lang="en-US" sz="2400">
              <a:solidFill>
                <a:schemeClr val="bg1"/>
              </a:solidFill>
            </a:endParaRPr>
          </a:p>
        </p:txBody>
      </p:sp>
      <p:sp>
        <p:nvSpPr>
          <p:cNvPr id="4" name="Text 3">
            <a:extLst>
              <a:ext uri="{FF2B5EF4-FFF2-40B4-BE49-F238E27FC236}">
                <a16:creationId xmlns:a16="http://schemas.microsoft.com/office/drawing/2014/main" id="{1E4F74D7-0237-E4EE-3BE6-44CFCC9AD5C3}"/>
              </a:ext>
            </a:extLst>
          </p:cNvPr>
          <p:cNvSpPr/>
          <p:nvPr/>
        </p:nvSpPr>
        <p:spPr>
          <a:xfrm>
            <a:off x="796365" y="1594569"/>
            <a:ext cx="4876800" cy="487680"/>
          </a:xfrm>
          <a:prstGeom prst="rect">
            <a:avLst/>
          </a:prstGeom>
          <a:noFill/>
          <a:ln/>
        </p:spPr>
        <p:txBody>
          <a:bodyPr wrap="square" lIns="0" tIns="0" rIns="0" bIns="0" rtlCol="0" anchor="ctr"/>
          <a:lstStyle/>
          <a:p>
            <a:r>
              <a:rPr lang="en-US" sz="1600" b="1" kern="0" spc="267" dirty="0">
                <a:solidFill>
                  <a:schemeClr val="bg1"/>
                </a:solidFill>
                <a:ea typeface="Calibri" pitchFamily="34" charset="-122"/>
                <a:cs typeface="Calibri" pitchFamily="34" charset="-120"/>
              </a:rPr>
              <a:t>Only the “half”</a:t>
            </a:r>
            <a:endParaRPr lang="en-US" sz="1600" dirty="0">
              <a:solidFill>
                <a:schemeClr val="bg1"/>
              </a:solidFill>
            </a:endParaRPr>
          </a:p>
        </p:txBody>
      </p:sp>
      <p:sp>
        <p:nvSpPr>
          <p:cNvPr id="5" name="Text 4">
            <a:extLst>
              <a:ext uri="{FF2B5EF4-FFF2-40B4-BE49-F238E27FC236}">
                <a16:creationId xmlns:a16="http://schemas.microsoft.com/office/drawing/2014/main" id="{D13E0F4C-128E-8DF1-14A5-398741FF45C3}"/>
              </a:ext>
            </a:extLst>
          </p:cNvPr>
          <p:cNvSpPr/>
          <p:nvPr/>
        </p:nvSpPr>
        <p:spPr>
          <a:xfrm>
            <a:off x="796365" y="2082249"/>
            <a:ext cx="4876800" cy="1036320"/>
          </a:xfrm>
          <a:prstGeom prst="rect">
            <a:avLst/>
          </a:prstGeom>
          <a:noFill/>
          <a:ln/>
        </p:spPr>
        <p:txBody>
          <a:bodyPr wrap="square" lIns="0" tIns="0" rIns="0" bIns="0" rtlCol="0" anchor="ctr"/>
          <a:lstStyle/>
          <a:p>
            <a:r>
              <a:rPr lang="en-US" sz="4800" b="1" dirty="0">
                <a:solidFill>
                  <a:schemeClr val="bg1"/>
                </a:solidFill>
                <a:ea typeface="Calibri" pitchFamily="34" charset="-122"/>
                <a:cs typeface="Calibri" pitchFamily="34" charset="-120"/>
              </a:rPr>
              <a:t>½ × regular rate</a:t>
            </a:r>
            <a:endParaRPr lang="en-US" sz="4800" dirty="0">
              <a:solidFill>
                <a:schemeClr val="bg1"/>
              </a:solidFill>
            </a:endParaRPr>
          </a:p>
        </p:txBody>
      </p:sp>
      <p:sp>
        <p:nvSpPr>
          <p:cNvPr id="15" name="Text 5">
            <a:extLst>
              <a:ext uri="{FF2B5EF4-FFF2-40B4-BE49-F238E27FC236}">
                <a16:creationId xmlns:a16="http://schemas.microsoft.com/office/drawing/2014/main" id="{E3BE8907-6F4B-473A-D38A-ECB24C549D2F}"/>
              </a:ext>
            </a:extLst>
          </p:cNvPr>
          <p:cNvSpPr/>
          <p:nvPr/>
        </p:nvSpPr>
        <p:spPr>
          <a:xfrm>
            <a:off x="796365" y="3301449"/>
            <a:ext cx="4876800" cy="1280160"/>
          </a:xfrm>
          <a:prstGeom prst="rect">
            <a:avLst/>
          </a:prstGeom>
          <a:noFill/>
          <a:ln/>
        </p:spPr>
        <p:txBody>
          <a:bodyPr wrap="square" lIns="0" tIns="0" rIns="0" bIns="0" rtlCol="0" anchor="ctr"/>
          <a:lstStyle/>
          <a:p>
            <a:r>
              <a:rPr lang="en-US" sz="1600" dirty="0">
                <a:solidFill>
                  <a:schemeClr val="bg1"/>
                </a:solidFill>
                <a:ea typeface="Calibri" pitchFamily="34" charset="-122"/>
                <a:cs typeface="Calibri" pitchFamily="34" charset="-120"/>
              </a:rPr>
              <a:t>Qualified overtime is the FLSA-required premium portion only — the “and-a-half” of time-and-a-half. The straight-time component does not qualify.</a:t>
            </a:r>
            <a:endParaRPr lang="en-US" sz="1600" dirty="0">
              <a:solidFill>
                <a:schemeClr val="bg1"/>
              </a:solidFill>
            </a:endParaRPr>
          </a:p>
        </p:txBody>
      </p:sp>
      <p:sp>
        <p:nvSpPr>
          <p:cNvPr id="16" name="Shape 6">
            <a:extLst>
              <a:ext uri="{FF2B5EF4-FFF2-40B4-BE49-F238E27FC236}">
                <a16:creationId xmlns:a16="http://schemas.microsoft.com/office/drawing/2014/main" id="{842BB756-AC77-27A7-DAC2-0C809CE30ED6}"/>
              </a:ext>
            </a:extLst>
          </p:cNvPr>
          <p:cNvSpPr/>
          <p:nvPr/>
        </p:nvSpPr>
        <p:spPr>
          <a:xfrm>
            <a:off x="6160845" y="1411689"/>
            <a:ext cx="5549476" cy="1524000"/>
          </a:xfrm>
          <a:prstGeom prst="rect">
            <a:avLst/>
          </a:prstGeom>
          <a:noFill/>
          <a:ln w="6350">
            <a:solidFill>
              <a:srgbClr val="D8D3C8"/>
            </a:solidFill>
            <a:prstDash val="solid"/>
          </a:ln>
        </p:spPr>
        <p:txBody>
          <a:bodyPr lIns="109728" tIns="109728" rIns="109728" bIns="109728"/>
          <a:lstStyle/>
          <a:p>
            <a:pPr>
              <a:spcBef>
                <a:spcPts val="400"/>
              </a:spcBef>
              <a:spcAft>
                <a:spcPts val="400"/>
              </a:spcAft>
            </a:pPr>
            <a:r>
              <a:rPr lang="en-US" sz="1600" b="1" dirty="0">
                <a:solidFill>
                  <a:schemeClr val="bg1"/>
                </a:solidFill>
                <a:ea typeface="Calibri" pitchFamily="34" charset="-122"/>
                <a:cs typeface="Calibri" pitchFamily="34" charset="-120"/>
              </a:rPr>
              <a:t>Caps and phase-outs:</a:t>
            </a:r>
          </a:p>
          <a:p>
            <a:pPr marL="228600" indent="-228600">
              <a:spcBef>
                <a:spcPts val="200"/>
              </a:spcBef>
              <a:spcAft>
                <a:spcPts val="200"/>
              </a:spcAft>
              <a:buClr>
                <a:schemeClr val="tx2"/>
              </a:buClr>
              <a:buSzPct val="100000"/>
              <a:buFont typeface="Wingdings" panose="05000000000000000000" pitchFamily="2" charset="2"/>
              <a:buChar char="§"/>
            </a:pPr>
            <a:r>
              <a:rPr lang="en-US" sz="1400" dirty="0">
                <a:solidFill>
                  <a:schemeClr val="bg1"/>
                </a:solidFill>
                <a:ea typeface="Calibri" pitchFamily="34" charset="-122"/>
                <a:cs typeface="Calibri" pitchFamily="34" charset="-120"/>
              </a:rPr>
              <a:t>$12,500 single  ·  $25,000 MFJ per year</a:t>
            </a:r>
            <a:endParaRPr lang="en-US" sz="1400" dirty="0">
              <a:solidFill>
                <a:schemeClr val="bg1"/>
              </a:solidFill>
            </a:endParaRPr>
          </a:p>
          <a:p>
            <a:pPr marL="228600" indent="-228600">
              <a:spcBef>
                <a:spcPts val="200"/>
              </a:spcBef>
              <a:spcAft>
                <a:spcPts val="200"/>
              </a:spcAft>
              <a:buClr>
                <a:schemeClr val="tx2"/>
              </a:buClr>
              <a:buSzPct val="100000"/>
              <a:buFont typeface="Wingdings" panose="05000000000000000000" pitchFamily="2" charset="2"/>
              <a:buChar char="§"/>
            </a:pPr>
            <a:r>
              <a:rPr lang="en-US" sz="1400" dirty="0">
                <a:solidFill>
                  <a:schemeClr val="bg1"/>
                </a:solidFill>
                <a:ea typeface="Calibri" pitchFamily="34" charset="-122"/>
                <a:cs typeface="Calibri" pitchFamily="34" charset="-120"/>
              </a:rPr>
              <a:t>MAGI phase-out begins at $150,000/$300,000 MFJ</a:t>
            </a:r>
            <a:endParaRPr lang="en-US" sz="1400" dirty="0">
              <a:solidFill>
                <a:schemeClr val="bg1"/>
              </a:solidFill>
            </a:endParaRPr>
          </a:p>
          <a:p>
            <a:pPr marL="228600" indent="-228600">
              <a:spcBef>
                <a:spcPts val="200"/>
              </a:spcBef>
              <a:spcAft>
                <a:spcPts val="200"/>
              </a:spcAft>
              <a:buClr>
                <a:schemeClr val="tx2"/>
              </a:buClr>
              <a:buSzPct val="100000"/>
              <a:buFont typeface="Wingdings" panose="05000000000000000000" pitchFamily="2" charset="2"/>
              <a:buChar char="§"/>
            </a:pPr>
            <a:r>
              <a:rPr lang="en-US" sz="1400" dirty="0">
                <a:solidFill>
                  <a:schemeClr val="bg1"/>
                </a:solidFill>
                <a:ea typeface="Calibri" pitchFamily="34" charset="-122"/>
                <a:cs typeface="Calibri" pitchFamily="34" charset="-120"/>
              </a:rPr>
              <a:t>Tax years 2025–2028 only</a:t>
            </a:r>
            <a:endParaRPr lang="en-US" sz="1400" dirty="0">
              <a:solidFill>
                <a:schemeClr val="bg1"/>
              </a:solidFill>
            </a:endParaRPr>
          </a:p>
          <a:p>
            <a:endParaRPr lang="en-US" dirty="0">
              <a:solidFill>
                <a:schemeClr val="bg1"/>
              </a:solidFill>
            </a:endParaRPr>
          </a:p>
        </p:txBody>
      </p:sp>
      <p:sp>
        <p:nvSpPr>
          <p:cNvPr id="19" name="Shape 9">
            <a:extLst>
              <a:ext uri="{FF2B5EF4-FFF2-40B4-BE49-F238E27FC236}">
                <a16:creationId xmlns:a16="http://schemas.microsoft.com/office/drawing/2014/main" id="{F06C920E-047D-6006-6784-BAA9E42A28A2}"/>
              </a:ext>
            </a:extLst>
          </p:cNvPr>
          <p:cNvSpPr/>
          <p:nvPr/>
        </p:nvSpPr>
        <p:spPr>
          <a:xfrm>
            <a:off x="6160845" y="3051287"/>
            <a:ext cx="5545380" cy="1821502"/>
          </a:xfrm>
          <a:prstGeom prst="rect">
            <a:avLst/>
          </a:prstGeom>
          <a:noFill/>
          <a:ln w="6350">
            <a:solidFill>
              <a:srgbClr val="D8D3C8"/>
            </a:solidFill>
            <a:prstDash val="solid"/>
          </a:ln>
        </p:spPr>
        <p:txBody>
          <a:bodyPr lIns="109728" tIns="109728" rIns="109728" bIns="109728"/>
          <a:lstStyle/>
          <a:p>
            <a:pPr>
              <a:spcBef>
                <a:spcPts val="400"/>
              </a:spcBef>
              <a:spcAft>
                <a:spcPts val="400"/>
              </a:spcAft>
            </a:pPr>
            <a:r>
              <a:rPr lang="en-US" sz="1600" b="1" dirty="0">
                <a:solidFill>
                  <a:schemeClr val="bg1"/>
                </a:solidFill>
                <a:ea typeface="Calibri" pitchFamily="34" charset="-122"/>
                <a:cs typeface="Calibri" pitchFamily="34" charset="-120"/>
              </a:rPr>
              <a:t>Does NOT qualify:</a:t>
            </a:r>
          </a:p>
          <a:p>
            <a:pPr marL="285750" indent="-285750">
              <a:spcBef>
                <a:spcPts val="200"/>
              </a:spcBef>
              <a:spcAft>
                <a:spcPts val="200"/>
              </a:spcAft>
              <a:buClr>
                <a:schemeClr val="tx2"/>
              </a:buClr>
              <a:buSzPct val="100000"/>
              <a:buFont typeface="Wingdings" panose="05000000000000000000" pitchFamily="2" charset="2"/>
              <a:buChar char="§"/>
            </a:pPr>
            <a:r>
              <a:rPr lang="en-US" sz="1400" dirty="0">
                <a:solidFill>
                  <a:schemeClr val="bg1"/>
                </a:solidFill>
                <a:ea typeface="Calibri" pitchFamily="34" charset="-122"/>
                <a:cs typeface="Calibri" pitchFamily="34" charset="-120"/>
              </a:rPr>
              <a:t>Daily-overtime, weekend or holiday premiums when no FLSA threshold is triggered</a:t>
            </a:r>
            <a:endParaRPr lang="en-US" sz="1400" dirty="0">
              <a:solidFill>
                <a:schemeClr val="bg1"/>
              </a:solidFill>
            </a:endParaRPr>
          </a:p>
          <a:p>
            <a:pPr marL="285750" indent="-285750">
              <a:spcBef>
                <a:spcPts val="200"/>
              </a:spcBef>
              <a:spcAft>
                <a:spcPts val="200"/>
              </a:spcAft>
              <a:buClr>
                <a:schemeClr val="tx2"/>
              </a:buClr>
              <a:buSzPct val="100000"/>
              <a:buFont typeface="Wingdings" panose="05000000000000000000" pitchFamily="2" charset="2"/>
              <a:buChar char="§"/>
            </a:pPr>
            <a:r>
              <a:rPr lang="en-US" sz="1400" dirty="0">
                <a:solidFill>
                  <a:schemeClr val="bg1"/>
                </a:solidFill>
                <a:ea typeface="Calibri" pitchFamily="34" charset="-122"/>
                <a:cs typeface="Calibri" pitchFamily="34" charset="-120"/>
              </a:rPr>
              <a:t>Double-time portions exceeding the FLSA-required 0.5× premium</a:t>
            </a:r>
            <a:endParaRPr lang="en-US" sz="1400" dirty="0">
              <a:solidFill>
                <a:schemeClr val="bg1"/>
              </a:solidFill>
            </a:endParaRPr>
          </a:p>
          <a:p>
            <a:pPr marL="285750" indent="-285750">
              <a:spcBef>
                <a:spcPts val="200"/>
              </a:spcBef>
              <a:spcAft>
                <a:spcPts val="200"/>
              </a:spcAft>
              <a:buClr>
                <a:schemeClr val="tx2"/>
              </a:buClr>
              <a:buSzPct val="100000"/>
              <a:buFont typeface="Wingdings" panose="05000000000000000000" pitchFamily="2" charset="2"/>
              <a:buChar char="§"/>
            </a:pPr>
            <a:r>
              <a:rPr lang="en-US" sz="1400" dirty="0">
                <a:solidFill>
                  <a:schemeClr val="bg1"/>
                </a:solidFill>
                <a:ea typeface="Calibri" pitchFamily="34" charset="-122"/>
                <a:cs typeface="Calibri" pitchFamily="34" charset="-120"/>
              </a:rPr>
              <a:t>Contractual or collective bargaining agreement premiums above the FLSA minimum</a:t>
            </a:r>
          </a:p>
        </p:txBody>
      </p:sp>
      <p:sp>
        <p:nvSpPr>
          <p:cNvPr id="22" name="Shape 12">
            <a:extLst>
              <a:ext uri="{FF2B5EF4-FFF2-40B4-BE49-F238E27FC236}">
                <a16:creationId xmlns:a16="http://schemas.microsoft.com/office/drawing/2014/main" id="{A4DCDAB1-763B-92D8-CBBF-7A273E8AF41C}"/>
              </a:ext>
            </a:extLst>
          </p:cNvPr>
          <p:cNvSpPr/>
          <p:nvPr/>
        </p:nvSpPr>
        <p:spPr>
          <a:xfrm>
            <a:off x="485775" y="5320858"/>
            <a:ext cx="11224546" cy="731520"/>
          </a:xfrm>
          <a:prstGeom prst="rect">
            <a:avLst/>
          </a:prstGeom>
          <a:solidFill>
            <a:schemeClr val="tx2"/>
          </a:solidFill>
          <a:ln w="12700">
            <a:noFill/>
            <a:prstDash val="solid"/>
          </a:ln>
        </p:spPr>
        <p:txBody>
          <a:bodyPr lIns="109728" tIns="109728" rIns="109728" bIns="109728"/>
          <a:lstStyle/>
          <a:p>
            <a:r>
              <a:rPr lang="en-US" b="1" dirty="0">
                <a:solidFill>
                  <a:schemeClr val="bg2"/>
                </a:solidFill>
                <a:ea typeface="Calibri" pitchFamily="34" charset="-122"/>
                <a:cs typeface="Calibri" pitchFamily="34" charset="-120"/>
              </a:rPr>
              <a:t>Withholding does not change. Continue to withhold FIT, FICA and applicable state tax on the full overtime payment. The deduction is claimed by the employee on their Form 1040.</a:t>
            </a:r>
            <a:endParaRPr lang="en-US" dirty="0">
              <a:solidFill>
                <a:schemeClr val="bg2"/>
              </a:solidFill>
            </a:endParaRPr>
          </a:p>
        </p:txBody>
      </p:sp>
    </p:spTree>
    <p:extLst>
      <p:ext uri="{BB962C8B-B14F-4D97-AF65-F5344CB8AC3E}">
        <p14:creationId xmlns:p14="http://schemas.microsoft.com/office/powerpoint/2010/main" val="2366795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4FE52-AF3D-9E76-CF10-2EA7A5500DA0}"/>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9A3F119-744A-A629-9447-AFAB4C5FB22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9A3F119-744A-A629-9447-AFAB4C5FB22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07C71BB-4EB0-3DD5-00D1-FC9F473C6C84}"/>
              </a:ext>
            </a:extLst>
          </p:cNvPr>
          <p:cNvSpPr>
            <a:spLocks noGrp="1"/>
          </p:cNvSpPr>
          <p:nvPr>
            <p:ph type="title"/>
          </p:nvPr>
        </p:nvSpPr>
        <p:spPr>
          <a:xfrm>
            <a:off x="485523" y="382588"/>
            <a:ext cx="11224347" cy="638175"/>
          </a:xfrm>
        </p:spPr>
        <p:txBody>
          <a:bodyPr vert="horz"/>
          <a:lstStyle/>
          <a:p>
            <a:r>
              <a:rPr lang="en-US" dirty="0"/>
              <a:t>2026 Form W-2 — new codes you must populate</a:t>
            </a:r>
          </a:p>
        </p:txBody>
      </p:sp>
      <p:graphicFrame>
        <p:nvGraphicFramePr>
          <p:cNvPr id="5" name="Content Placeholder 4">
            <a:extLst>
              <a:ext uri="{FF2B5EF4-FFF2-40B4-BE49-F238E27FC236}">
                <a16:creationId xmlns:a16="http://schemas.microsoft.com/office/drawing/2014/main" id="{7DBFE8A8-21A0-0C27-092B-42AB8CDB75E6}"/>
              </a:ext>
            </a:extLst>
          </p:cNvPr>
          <p:cNvGraphicFramePr>
            <a:graphicFrameLocks noGrp="1"/>
          </p:cNvGraphicFramePr>
          <p:nvPr>
            <p:ph sz="quarter" idx="16"/>
            <p:extLst>
              <p:ext uri="{D42A27DB-BD31-4B8C-83A1-F6EECF244321}">
                <p14:modId xmlns:p14="http://schemas.microsoft.com/office/powerpoint/2010/main" val="1495861047"/>
              </p:ext>
            </p:extLst>
          </p:nvPr>
        </p:nvGraphicFramePr>
        <p:xfrm>
          <a:off x="485775" y="1411288"/>
          <a:ext cx="11247120" cy="22961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892864169"/>
                    </a:ext>
                  </a:extLst>
                </a:gridCol>
                <a:gridCol w="4023360">
                  <a:extLst>
                    <a:ext uri="{9D8B030D-6E8A-4147-A177-3AD203B41FA5}">
                      <a16:colId xmlns:a16="http://schemas.microsoft.com/office/drawing/2014/main" val="800192282"/>
                    </a:ext>
                  </a:extLst>
                </a:gridCol>
                <a:gridCol w="4480560">
                  <a:extLst>
                    <a:ext uri="{9D8B030D-6E8A-4147-A177-3AD203B41FA5}">
                      <a16:colId xmlns:a16="http://schemas.microsoft.com/office/drawing/2014/main" val="1232108757"/>
                    </a:ext>
                  </a:extLst>
                </a:gridCol>
              </a:tblGrid>
              <a:tr h="370840">
                <a:tc>
                  <a:txBody>
                    <a:bodyPr/>
                    <a:lstStyle/>
                    <a:p>
                      <a:r>
                        <a:rPr lang="en-US" sz="1600" dirty="0">
                          <a:solidFill>
                            <a:schemeClr val="bg2"/>
                          </a:solidFill>
                        </a:rPr>
                        <a:t>Field</a:t>
                      </a: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600" dirty="0">
                          <a:solidFill>
                            <a:schemeClr val="bg2"/>
                          </a:solidFill>
                        </a:rPr>
                        <a:t>Reports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600" dirty="0">
                          <a:solidFill>
                            <a:schemeClr val="bg2"/>
                          </a:solidFill>
                        </a:rPr>
                        <a:t>Definition</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109784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Box 12 — TT</a:t>
                      </a:r>
                      <a:endParaRPr lang="en-US" sz="1400" b="0" dirty="0">
                        <a:solidFill>
                          <a:schemeClr val="bg1"/>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Qualified overtime compensation</a:t>
                      </a:r>
                      <a:endParaRPr 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FLSA-required overtime premium portion (the “half”)</a:t>
                      </a:r>
                      <a:endParaRPr 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1681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ea typeface="Calibri" pitchFamily="34" charset="-122"/>
                          <a:cs typeface="Calibri" pitchFamily="34" charset="-120"/>
                        </a:rPr>
                        <a:t>Box 12 — TP</a:t>
                      </a:r>
                      <a:endParaRPr lang="en-US" sz="1400" b="0" dirty="0">
                        <a:solidFill>
                          <a:schemeClr val="bg2"/>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ea typeface="Calibri" pitchFamily="34" charset="-122"/>
                          <a:cs typeface="Calibri" pitchFamily="34" charset="-120"/>
                        </a:rPr>
                        <a:t>Total qualified tips reported to the employer</a:t>
                      </a:r>
                      <a:endParaRPr lang="en-US" sz="1400" b="0" dirty="0">
                        <a:solidFill>
                          <a:schemeClr val="bg2"/>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ea typeface="Calibri" pitchFamily="34" charset="-122"/>
                          <a:cs typeface="Calibri" pitchFamily="34" charset="-120"/>
                        </a:rPr>
                        <a:t>Cash and charged tips by employees in qualifying occupations</a:t>
                      </a:r>
                      <a:endParaRPr lang="en-US" sz="1400" b="0" dirty="0">
                        <a:solidFill>
                          <a:schemeClr val="bg2"/>
                        </a:solidFill>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3250755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Box 12 — TA</a:t>
                      </a:r>
                      <a:endParaRPr lang="en-US" sz="1400" b="0" dirty="0">
                        <a:solidFill>
                          <a:schemeClr val="bg1"/>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Employer contributions to a “Trump Account”</a:t>
                      </a:r>
                      <a:endParaRPr 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Under new IRC §128 program (employer-funded children’s savings)</a:t>
                      </a:r>
                      <a:endParaRPr lang="en-US" sz="1400" b="0"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6593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ea typeface="Calibri" pitchFamily="34" charset="-122"/>
                          <a:cs typeface="Calibri" pitchFamily="34" charset="-120"/>
                        </a:rPr>
                        <a:t>Box 14b</a:t>
                      </a:r>
                      <a:endParaRPr lang="en-US" sz="1400" b="0" dirty="0">
                        <a:solidFill>
                          <a:schemeClr val="bg2"/>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ea typeface="Calibri" pitchFamily="34" charset="-122"/>
                          <a:cs typeface="Calibri" pitchFamily="34" charset="-120"/>
                        </a:rPr>
                        <a:t>Employee occupation code (TTOC)</a:t>
                      </a:r>
                      <a:endParaRPr lang="en-US" sz="1400" b="0" dirty="0">
                        <a:solidFill>
                          <a:schemeClr val="bg2"/>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ea typeface="Calibri" pitchFamily="34" charset="-122"/>
                          <a:cs typeface="Calibri" pitchFamily="34" charset="-120"/>
                        </a:rPr>
                        <a:t>Required when tips reported in Box 12 — up to two codes per worker; “000” if non-qualifying</a:t>
                      </a:r>
                      <a:endParaRPr lang="en-US" sz="1400" b="0" dirty="0">
                        <a:solidFill>
                          <a:schemeClr val="bg2"/>
                        </a:solidFill>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2329857330"/>
                  </a:ext>
                </a:extLst>
              </a:tr>
            </a:tbl>
          </a:graphicData>
        </a:graphic>
      </p:graphicFrame>
      <p:sp>
        <p:nvSpPr>
          <p:cNvPr id="34" name="Shape 20">
            <a:extLst>
              <a:ext uri="{FF2B5EF4-FFF2-40B4-BE49-F238E27FC236}">
                <a16:creationId xmlns:a16="http://schemas.microsoft.com/office/drawing/2014/main" id="{BF481A74-1CF7-F77B-2656-AFBB9E4A078B}"/>
              </a:ext>
            </a:extLst>
          </p:cNvPr>
          <p:cNvSpPr/>
          <p:nvPr/>
        </p:nvSpPr>
        <p:spPr>
          <a:xfrm>
            <a:off x="487679" y="4215870"/>
            <a:ext cx="11218799" cy="853440"/>
          </a:xfrm>
          <a:prstGeom prst="rect">
            <a:avLst/>
          </a:prstGeom>
          <a:solidFill>
            <a:srgbClr val="747480"/>
          </a:solidFill>
          <a:ln w="12700">
            <a:noFill/>
            <a:prstDash val="solid"/>
          </a:ln>
        </p:spPr>
        <p:txBody>
          <a:bodyPr/>
          <a:lstStyle/>
          <a:p>
            <a:r>
              <a:rPr lang="en-US" sz="1600" b="1" dirty="0">
                <a:solidFill>
                  <a:schemeClr val="bg1"/>
                </a:solidFill>
                <a:ea typeface="Calibri" pitchFamily="34" charset="-122"/>
                <a:cs typeface="Calibri" pitchFamily="34" charset="-120"/>
              </a:rPr>
              <a:t>Tax year 2025 was a grace period — IRS Notice 2025-62 waived information-reporting penalties. For 2026 W-2s (filed early 2027), failure to populate TT/TP/TA/Box 14b can trigger §6721/§6722 penalties of roughly $60 – $680 per incomplete W-2.</a:t>
            </a:r>
            <a:endParaRPr lang="en-US" sz="1600" dirty="0">
              <a:solidFill>
                <a:schemeClr val="bg1"/>
              </a:solidFill>
            </a:endParaRPr>
          </a:p>
        </p:txBody>
      </p:sp>
    </p:spTree>
    <p:extLst>
      <p:ext uri="{BB962C8B-B14F-4D97-AF65-F5344CB8AC3E}">
        <p14:creationId xmlns:p14="http://schemas.microsoft.com/office/powerpoint/2010/main" val="421982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71FFD-BA4B-F494-BB68-7EEE9F05F8A8}"/>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0380A31-7BF5-ED20-980E-18C1BFE09E1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D0380A31-7BF5-ED20-980E-18C1BFE09E17}"/>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25AA24-165E-AD1B-64DF-BED741973C17}"/>
              </a:ext>
            </a:extLst>
          </p:cNvPr>
          <p:cNvSpPr>
            <a:spLocks noGrp="1"/>
          </p:cNvSpPr>
          <p:nvPr>
            <p:ph type="title"/>
          </p:nvPr>
        </p:nvSpPr>
        <p:spPr>
          <a:xfrm>
            <a:off x="485523" y="382588"/>
            <a:ext cx="11224347" cy="638175"/>
          </a:xfrm>
        </p:spPr>
        <p:txBody>
          <a:bodyPr vert="horz"/>
          <a:lstStyle/>
          <a:p>
            <a:r>
              <a:rPr lang="en-US" dirty="0"/>
              <a:t>Paid Family and Medical Leave Credit — permanent, with new flexibility</a:t>
            </a:r>
          </a:p>
        </p:txBody>
      </p:sp>
      <p:sp>
        <p:nvSpPr>
          <p:cNvPr id="9" name="Content Placeholder 8">
            <a:extLst>
              <a:ext uri="{FF2B5EF4-FFF2-40B4-BE49-F238E27FC236}">
                <a16:creationId xmlns:a16="http://schemas.microsoft.com/office/drawing/2014/main" id="{0B05528B-7D20-EFDD-EF41-CE92C2AD493E}"/>
              </a:ext>
            </a:extLst>
          </p:cNvPr>
          <p:cNvSpPr>
            <a:spLocks noGrp="1"/>
          </p:cNvSpPr>
          <p:nvPr>
            <p:ph sz="quarter" idx="16"/>
          </p:nvPr>
        </p:nvSpPr>
        <p:spPr>
          <a:xfrm>
            <a:off x="485775" y="1411289"/>
            <a:ext cx="5356225" cy="3738228"/>
          </a:xfrm>
          <a:ln>
            <a:solidFill>
              <a:srgbClr val="C4C4CD"/>
            </a:solidFill>
          </a:ln>
        </p:spPr>
        <p:txBody>
          <a:bodyPr lIns="109728" tIns="109728" rIns="109728" bIns="109728"/>
          <a:lstStyle/>
          <a:p>
            <a:pPr marL="0" indent="0">
              <a:buNone/>
            </a:pPr>
            <a:r>
              <a:rPr lang="en-US" sz="1800" b="1" dirty="0"/>
              <a:t>What changed in 2026:</a:t>
            </a:r>
            <a:endParaRPr lang="en-US" dirty="0"/>
          </a:p>
          <a:p>
            <a:r>
              <a:rPr lang="en-US" sz="1400" dirty="0"/>
              <a:t>Permanent — sunset eliminated by §70304</a:t>
            </a:r>
          </a:p>
          <a:p>
            <a:r>
              <a:rPr lang="en-US" sz="1400" dirty="0"/>
              <a:t>Eligibility threshold lowered: six months of service (was one year); 20+ hours per week minimum</a:t>
            </a:r>
          </a:p>
          <a:p>
            <a:r>
              <a:rPr lang="en-US" sz="1400" dirty="0"/>
              <a:t>Employer can now claim the credit on insurance premiums paid for qualifying paid-leave coverage — even if no employee uses leave</a:t>
            </a:r>
          </a:p>
          <a:p>
            <a:r>
              <a:rPr lang="en-US" sz="1400" dirty="0"/>
              <a:t>Credit available even in states with mandatory paid leave (only on amounts above the state minimum)</a:t>
            </a:r>
          </a:p>
          <a:p>
            <a:r>
              <a:rPr lang="en-US" sz="1400" dirty="0"/>
              <a:t>Controlled-group rule: all members must satisfy requirements together</a:t>
            </a:r>
          </a:p>
          <a:p>
            <a:endParaRPr lang="en-US" dirty="0"/>
          </a:p>
        </p:txBody>
      </p:sp>
      <p:sp>
        <p:nvSpPr>
          <p:cNvPr id="13" name="Content Placeholder 12">
            <a:extLst>
              <a:ext uri="{FF2B5EF4-FFF2-40B4-BE49-F238E27FC236}">
                <a16:creationId xmlns:a16="http://schemas.microsoft.com/office/drawing/2014/main" id="{8FC68249-5901-D920-8A58-E6415830505C}"/>
              </a:ext>
            </a:extLst>
          </p:cNvPr>
          <p:cNvSpPr>
            <a:spLocks noGrp="1"/>
          </p:cNvSpPr>
          <p:nvPr>
            <p:ph sz="quarter" idx="15"/>
          </p:nvPr>
        </p:nvSpPr>
        <p:spPr>
          <a:xfrm>
            <a:off x="6353175" y="1411289"/>
            <a:ext cx="5356225" cy="3738228"/>
          </a:xfrm>
          <a:ln>
            <a:solidFill>
              <a:srgbClr val="C4C4CD"/>
            </a:solidFill>
          </a:ln>
        </p:spPr>
        <p:txBody>
          <a:bodyPr lIns="109728" tIns="109728" rIns="109728" bIns="109728"/>
          <a:lstStyle/>
          <a:p>
            <a:pPr marL="0" indent="0">
              <a:buNone/>
            </a:pPr>
            <a:r>
              <a:rPr lang="en-US" sz="1800" b="1" dirty="0"/>
              <a:t>Credit rate:</a:t>
            </a:r>
          </a:p>
          <a:p>
            <a:pPr marL="0" indent="0">
              <a:buNone/>
            </a:pPr>
            <a:r>
              <a:rPr lang="en-US" sz="4200" b="1" dirty="0">
                <a:ea typeface="Calibri" pitchFamily="34" charset="-122"/>
                <a:cs typeface="Calibri" pitchFamily="34" charset="-120"/>
              </a:rPr>
              <a:t>12.5%–25%</a:t>
            </a:r>
            <a:endParaRPr lang="en-US" sz="4200" b="1" dirty="0"/>
          </a:p>
          <a:p>
            <a:pPr marL="0" indent="0">
              <a:buNone/>
            </a:pPr>
            <a:r>
              <a:rPr lang="en-US" sz="1400" dirty="0"/>
              <a:t>of qualifying leave wages, depending on wage replacement percent.</a:t>
            </a:r>
          </a:p>
          <a:p>
            <a:pPr marL="0" indent="0">
              <a:buNone/>
            </a:pPr>
            <a:endParaRPr lang="en-US" sz="1400" dirty="0"/>
          </a:p>
          <a:p>
            <a:pPr marL="0" indent="0">
              <a:buNone/>
            </a:pPr>
            <a:r>
              <a:rPr lang="en-US" sz="1400" dirty="0"/>
              <a:t>For IRC § 501(c)(3) and the credit is non-refundable — so direct value is limited to taxable subsidiaries, joint ventures, captive insurers or UBIT-generating activity. </a:t>
            </a:r>
          </a:p>
          <a:p>
            <a:endParaRPr lang="en-US" dirty="0"/>
          </a:p>
        </p:txBody>
      </p:sp>
      <p:sp>
        <p:nvSpPr>
          <p:cNvPr id="19" name="Text 9">
            <a:extLst>
              <a:ext uri="{FF2B5EF4-FFF2-40B4-BE49-F238E27FC236}">
                <a16:creationId xmlns:a16="http://schemas.microsoft.com/office/drawing/2014/main" id="{86E61C27-AA3F-880E-5DB4-DDA7F22FF8A0}"/>
              </a:ext>
            </a:extLst>
          </p:cNvPr>
          <p:cNvSpPr/>
          <p:nvPr/>
        </p:nvSpPr>
        <p:spPr>
          <a:xfrm>
            <a:off x="6337683" y="3188208"/>
            <a:ext cx="4876800" cy="365760"/>
          </a:xfrm>
          <a:prstGeom prst="rect">
            <a:avLst/>
          </a:prstGeom>
          <a:noFill/>
          <a:ln/>
        </p:spPr>
        <p:txBody>
          <a:bodyPr wrap="square" lIns="0" tIns="0" rIns="0" bIns="0" rtlCol="0" anchor="ctr"/>
          <a:lstStyle/>
          <a:p>
            <a:endParaRPr lang="en-US" sz="1333" dirty="0">
              <a:solidFill>
                <a:schemeClr val="bg1"/>
              </a:solidFill>
            </a:endParaRPr>
          </a:p>
        </p:txBody>
      </p:sp>
    </p:spTree>
    <p:extLst>
      <p:ext uri="{BB962C8B-B14F-4D97-AF65-F5344CB8AC3E}">
        <p14:creationId xmlns:p14="http://schemas.microsoft.com/office/powerpoint/2010/main" val="15837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7D0DD-CFD0-C26E-B5FE-9911CBDF14B3}"/>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08398EE-151A-B6DE-FE4A-892D20378540}"/>
              </a:ext>
            </a:extLst>
          </p:cNvPr>
          <p:cNvSpPr>
            <a:spLocks noGrp="1"/>
          </p:cNvSpPr>
          <p:nvPr>
            <p:ph type="body" sz="quarter" idx="13"/>
          </p:nvPr>
        </p:nvSpPr>
        <p:spPr>
          <a:xfrm>
            <a:off x="485775" y="370800"/>
            <a:ext cx="7394575" cy="313932"/>
          </a:xfrm>
        </p:spPr>
        <p:txBody>
          <a:bodyPr/>
          <a:lstStyle/>
          <a:p>
            <a:r>
              <a:rPr lang="en-US" dirty="0"/>
              <a:t>Polling question 1</a:t>
            </a:r>
          </a:p>
        </p:txBody>
      </p:sp>
      <p:sp>
        <p:nvSpPr>
          <p:cNvPr id="18" name="Content Placeholder 17">
            <a:extLst>
              <a:ext uri="{FF2B5EF4-FFF2-40B4-BE49-F238E27FC236}">
                <a16:creationId xmlns:a16="http://schemas.microsoft.com/office/drawing/2014/main" id="{A77D00CA-7C1F-A1D5-249A-2FB4AE4CC185}"/>
              </a:ext>
            </a:extLst>
          </p:cNvPr>
          <p:cNvSpPr>
            <a:spLocks noGrp="1"/>
          </p:cNvSpPr>
          <p:nvPr>
            <p:ph sz="quarter" idx="16"/>
          </p:nvPr>
        </p:nvSpPr>
        <p:spPr>
          <a:xfrm>
            <a:off x="485521" y="1411287"/>
            <a:ext cx="11224800" cy="4638675"/>
          </a:xfrm>
        </p:spPr>
        <p:txBody>
          <a:bodyPr/>
          <a:lstStyle/>
          <a:p>
            <a:r>
              <a:rPr lang="en-US" dirty="0"/>
              <a:t>Has your organization claimed the Paid Family and Medical Leave Credit ?</a:t>
            </a:r>
          </a:p>
          <a:p>
            <a:pPr lvl="1"/>
            <a:r>
              <a:rPr lang="en-US" dirty="0"/>
              <a:t>Yes</a:t>
            </a:r>
          </a:p>
          <a:p>
            <a:pPr lvl="1"/>
            <a:r>
              <a:rPr lang="en-IN" dirty="0"/>
              <a:t>No</a:t>
            </a:r>
            <a:endParaRPr lang="en-US" dirty="0"/>
          </a:p>
          <a:p>
            <a:pPr lvl="1"/>
            <a:r>
              <a:rPr lang="en-US" dirty="0"/>
              <a:t>Does not apply/other</a:t>
            </a:r>
          </a:p>
          <a:p>
            <a:endParaRPr lang="en-US" dirty="0"/>
          </a:p>
        </p:txBody>
      </p:sp>
    </p:spTree>
    <p:extLst>
      <p:ext uri="{BB962C8B-B14F-4D97-AF65-F5344CB8AC3E}">
        <p14:creationId xmlns:p14="http://schemas.microsoft.com/office/powerpoint/2010/main" val="3075194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EE85D-3DC0-0E6F-56AF-A4F2DC6DCFFF}"/>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85F5122D-2B67-C682-698D-78866270BAF5}"/>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85F5122D-2B67-C682-698D-78866270BAF5}"/>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804D338-C5D8-B638-D810-0C6966330A77}"/>
              </a:ext>
            </a:extLst>
          </p:cNvPr>
          <p:cNvSpPr>
            <a:spLocks noGrp="1"/>
          </p:cNvSpPr>
          <p:nvPr>
            <p:ph type="title"/>
          </p:nvPr>
        </p:nvSpPr>
        <p:spPr/>
        <p:txBody>
          <a:bodyPr vert="horz"/>
          <a:lstStyle/>
          <a:p>
            <a:r>
              <a:rPr lang="en-US" dirty="0"/>
              <a:t>Health and dependent-care account changes for 2026</a:t>
            </a:r>
          </a:p>
        </p:txBody>
      </p:sp>
      <p:sp>
        <p:nvSpPr>
          <p:cNvPr id="6" name="Shape 2">
            <a:extLst>
              <a:ext uri="{FF2B5EF4-FFF2-40B4-BE49-F238E27FC236}">
                <a16:creationId xmlns:a16="http://schemas.microsoft.com/office/drawing/2014/main" id="{C843B37C-D946-0E6F-13F5-D2E7C8EDCCB8}"/>
              </a:ext>
            </a:extLst>
          </p:cNvPr>
          <p:cNvSpPr/>
          <p:nvPr/>
        </p:nvSpPr>
        <p:spPr>
          <a:xfrm>
            <a:off x="485523" y="1369685"/>
            <a:ext cx="5364480" cy="1950720"/>
          </a:xfrm>
          <a:prstGeom prst="rect">
            <a:avLst/>
          </a:prstGeom>
          <a:noFill/>
          <a:ln w="6350">
            <a:solidFill>
              <a:srgbClr val="D8D3C8"/>
            </a:solidFill>
            <a:prstDash val="solid"/>
          </a:ln>
        </p:spPr>
        <p:txBody>
          <a:bodyPr/>
          <a:lstStyle/>
          <a:p>
            <a:endParaRPr lang="en-US" sz="2400">
              <a:solidFill>
                <a:schemeClr val="bg1"/>
              </a:solidFill>
            </a:endParaRPr>
          </a:p>
        </p:txBody>
      </p:sp>
      <p:sp>
        <p:nvSpPr>
          <p:cNvPr id="7" name="Text 3">
            <a:extLst>
              <a:ext uri="{FF2B5EF4-FFF2-40B4-BE49-F238E27FC236}">
                <a16:creationId xmlns:a16="http://schemas.microsoft.com/office/drawing/2014/main" id="{C0E39E04-1B4C-1AE4-886D-9453D826C060}"/>
              </a:ext>
            </a:extLst>
          </p:cNvPr>
          <p:cNvSpPr/>
          <p:nvPr/>
        </p:nvSpPr>
        <p:spPr>
          <a:xfrm>
            <a:off x="621075" y="1491605"/>
            <a:ext cx="4876800" cy="426720"/>
          </a:xfrm>
          <a:prstGeom prst="rect">
            <a:avLst/>
          </a:prstGeom>
          <a:noFill/>
          <a:ln/>
        </p:spPr>
        <p:txBody>
          <a:bodyPr wrap="square" lIns="0" tIns="0" rIns="0" bIns="0" rtlCol="0" anchor="ctr"/>
          <a:lstStyle/>
          <a:p>
            <a:r>
              <a:rPr lang="en-US" b="1" dirty="0">
                <a:solidFill>
                  <a:schemeClr val="bg1"/>
                </a:solidFill>
                <a:ea typeface="Calibri" pitchFamily="34" charset="-122"/>
                <a:cs typeface="Calibri" pitchFamily="34" charset="-120"/>
              </a:rPr>
              <a:t>Telehealth + High-Deductible Health Plan</a:t>
            </a:r>
            <a:endParaRPr lang="en-US" dirty="0">
              <a:solidFill>
                <a:schemeClr val="bg1"/>
              </a:solidFill>
              <a:highlight>
                <a:srgbClr val="00FF00"/>
              </a:highlight>
            </a:endParaRPr>
          </a:p>
        </p:txBody>
      </p:sp>
      <p:sp>
        <p:nvSpPr>
          <p:cNvPr id="8" name="Text 4">
            <a:extLst>
              <a:ext uri="{FF2B5EF4-FFF2-40B4-BE49-F238E27FC236}">
                <a16:creationId xmlns:a16="http://schemas.microsoft.com/office/drawing/2014/main" id="{32C86CDC-6595-D4B0-8B6D-867B5E1011FF}"/>
              </a:ext>
            </a:extLst>
          </p:cNvPr>
          <p:cNvSpPr/>
          <p:nvPr/>
        </p:nvSpPr>
        <p:spPr>
          <a:xfrm>
            <a:off x="621075" y="1881749"/>
            <a:ext cx="4876800" cy="304800"/>
          </a:xfrm>
          <a:prstGeom prst="rect">
            <a:avLst/>
          </a:prstGeom>
          <a:noFill/>
          <a:ln/>
        </p:spPr>
        <p:txBody>
          <a:bodyPr wrap="square" lIns="0" tIns="0" rIns="0" bIns="0" rtlCol="0" anchor="ctr"/>
          <a:lstStyle/>
          <a:p>
            <a:r>
              <a:rPr lang="en-US" sz="1250" b="1" kern="0" spc="133" dirty="0">
                <a:solidFill>
                  <a:schemeClr val="bg1"/>
                </a:solidFill>
                <a:ea typeface="Calibri" pitchFamily="34" charset="-122"/>
                <a:cs typeface="Calibri" pitchFamily="34" charset="-120"/>
              </a:rPr>
              <a:t>Permanent, retroactive to January 1, 2025</a:t>
            </a:r>
            <a:endParaRPr lang="en-US" sz="1250" dirty="0">
              <a:solidFill>
                <a:schemeClr val="bg1"/>
              </a:solidFill>
            </a:endParaRPr>
          </a:p>
        </p:txBody>
      </p:sp>
      <p:sp>
        <p:nvSpPr>
          <p:cNvPr id="9" name="Text 5">
            <a:extLst>
              <a:ext uri="{FF2B5EF4-FFF2-40B4-BE49-F238E27FC236}">
                <a16:creationId xmlns:a16="http://schemas.microsoft.com/office/drawing/2014/main" id="{9802A000-E973-998F-56B4-ECA881F1384F}"/>
              </a:ext>
            </a:extLst>
          </p:cNvPr>
          <p:cNvSpPr/>
          <p:nvPr/>
        </p:nvSpPr>
        <p:spPr>
          <a:xfrm>
            <a:off x="729363" y="2223125"/>
            <a:ext cx="4937760" cy="1036320"/>
          </a:xfrm>
          <a:prstGeom prst="rect">
            <a:avLst/>
          </a:prstGeom>
          <a:noFill/>
          <a:ln/>
        </p:spPr>
        <p:txBody>
          <a:bodyPr wrap="square" lIns="0" tIns="0" rIns="0" bIns="0" rtlCol="0" anchor="ctr"/>
          <a:lstStyle/>
          <a:p>
            <a:r>
              <a:rPr lang="en-US" sz="1400" dirty="0">
                <a:solidFill>
                  <a:schemeClr val="bg1"/>
                </a:solidFill>
                <a:ea typeface="Calibri" pitchFamily="34" charset="-122"/>
                <a:cs typeface="Calibri" pitchFamily="34" charset="-120"/>
              </a:rPr>
              <a:t>First-dollar telehealth (incl. behavioral health) coverage no longer disqualifies HSA contributions. Update summary plan descriptions and Section 125 documents.</a:t>
            </a:r>
            <a:endParaRPr lang="en-US" sz="1400" dirty="0">
              <a:solidFill>
                <a:schemeClr val="bg1"/>
              </a:solidFill>
            </a:endParaRPr>
          </a:p>
        </p:txBody>
      </p:sp>
      <p:sp>
        <p:nvSpPr>
          <p:cNvPr id="10" name="Shape 6">
            <a:extLst>
              <a:ext uri="{FF2B5EF4-FFF2-40B4-BE49-F238E27FC236}">
                <a16:creationId xmlns:a16="http://schemas.microsoft.com/office/drawing/2014/main" id="{2A73258B-D293-9C54-DED6-03BD75E3A9A2}"/>
              </a:ext>
            </a:extLst>
          </p:cNvPr>
          <p:cNvSpPr/>
          <p:nvPr/>
        </p:nvSpPr>
        <p:spPr>
          <a:xfrm>
            <a:off x="6346510" y="1369685"/>
            <a:ext cx="5364480" cy="1950720"/>
          </a:xfrm>
          <a:prstGeom prst="rect">
            <a:avLst/>
          </a:prstGeom>
          <a:noFill/>
          <a:ln w="6350">
            <a:solidFill>
              <a:srgbClr val="D8D3C8"/>
            </a:solidFill>
            <a:prstDash val="solid"/>
          </a:ln>
        </p:spPr>
        <p:txBody>
          <a:bodyPr/>
          <a:lstStyle/>
          <a:p>
            <a:endParaRPr lang="en-US" sz="2400">
              <a:solidFill>
                <a:schemeClr val="bg1"/>
              </a:solidFill>
            </a:endParaRPr>
          </a:p>
        </p:txBody>
      </p:sp>
      <p:sp>
        <p:nvSpPr>
          <p:cNvPr id="12" name="Text 7">
            <a:extLst>
              <a:ext uri="{FF2B5EF4-FFF2-40B4-BE49-F238E27FC236}">
                <a16:creationId xmlns:a16="http://schemas.microsoft.com/office/drawing/2014/main" id="{4606FFF8-3A96-6B1D-7E33-2C123C6EFD09}"/>
              </a:ext>
            </a:extLst>
          </p:cNvPr>
          <p:cNvSpPr/>
          <p:nvPr/>
        </p:nvSpPr>
        <p:spPr>
          <a:xfrm>
            <a:off x="6482062" y="1491605"/>
            <a:ext cx="4876800" cy="426720"/>
          </a:xfrm>
          <a:prstGeom prst="rect">
            <a:avLst/>
          </a:prstGeom>
          <a:noFill/>
          <a:ln/>
        </p:spPr>
        <p:txBody>
          <a:bodyPr wrap="square" lIns="0" tIns="0" rIns="0" bIns="0" rtlCol="0" anchor="ctr"/>
          <a:lstStyle/>
          <a:p>
            <a:r>
              <a:rPr lang="en-US" b="1" dirty="0">
                <a:solidFill>
                  <a:schemeClr val="bg1"/>
                </a:solidFill>
                <a:ea typeface="Calibri" pitchFamily="34" charset="-122"/>
                <a:cs typeface="Calibri" pitchFamily="34" charset="-120"/>
              </a:rPr>
              <a:t>Direct Primary Care</a:t>
            </a:r>
            <a:endParaRPr lang="en-US" dirty="0">
              <a:solidFill>
                <a:schemeClr val="bg1"/>
              </a:solidFill>
            </a:endParaRPr>
          </a:p>
        </p:txBody>
      </p:sp>
      <p:sp>
        <p:nvSpPr>
          <p:cNvPr id="13" name="Text 8">
            <a:extLst>
              <a:ext uri="{FF2B5EF4-FFF2-40B4-BE49-F238E27FC236}">
                <a16:creationId xmlns:a16="http://schemas.microsoft.com/office/drawing/2014/main" id="{1BCDEB20-E35D-D153-B0AC-AD43FC342DAE}"/>
              </a:ext>
            </a:extLst>
          </p:cNvPr>
          <p:cNvSpPr/>
          <p:nvPr/>
        </p:nvSpPr>
        <p:spPr>
          <a:xfrm>
            <a:off x="6482062" y="1881749"/>
            <a:ext cx="4876800" cy="304800"/>
          </a:xfrm>
          <a:prstGeom prst="rect">
            <a:avLst/>
          </a:prstGeom>
          <a:noFill/>
          <a:ln/>
        </p:spPr>
        <p:txBody>
          <a:bodyPr wrap="square" lIns="0" tIns="0" rIns="0" bIns="0" rtlCol="0" anchor="ctr"/>
          <a:lstStyle/>
          <a:p>
            <a:r>
              <a:rPr lang="en-US" sz="1250" b="1" kern="0" spc="133" dirty="0">
                <a:solidFill>
                  <a:schemeClr val="bg1"/>
                </a:solidFill>
                <a:ea typeface="Calibri" pitchFamily="34" charset="-122"/>
                <a:cs typeface="Calibri" pitchFamily="34" charset="-120"/>
              </a:rPr>
              <a:t>Effective January 1, 2026</a:t>
            </a:r>
            <a:endParaRPr lang="en-US" sz="1250" dirty="0">
              <a:solidFill>
                <a:schemeClr val="bg1"/>
              </a:solidFill>
            </a:endParaRPr>
          </a:p>
        </p:txBody>
      </p:sp>
      <p:sp>
        <p:nvSpPr>
          <p:cNvPr id="14" name="Text 9">
            <a:extLst>
              <a:ext uri="{FF2B5EF4-FFF2-40B4-BE49-F238E27FC236}">
                <a16:creationId xmlns:a16="http://schemas.microsoft.com/office/drawing/2014/main" id="{64B2E73E-9D58-FB75-0D3B-79DA096AFEBF}"/>
              </a:ext>
            </a:extLst>
          </p:cNvPr>
          <p:cNvSpPr/>
          <p:nvPr/>
        </p:nvSpPr>
        <p:spPr>
          <a:xfrm>
            <a:off x="6482062" y="2223125"/>
            <a:ext cx="4937760" cy="1036320"/>
          </a:xfrm>
          <a:prstGeom prst="rect">
            <a:avLst/>
          </a:prstGeom>
          <a:noFill/>
          <a:ln/>
        </p:spPr>
        <p:txBody>
          <a:bodyPr wrap="square" lIns="0" tIns="0" rIns="0" bIns="0" rtlCol="0" anchor="ctr"/>
          <a:lstStyle/>
          <a:p>
            <a:r>
              <a:rPr lang="en-US" sz="1400" dirty="0">
                <a:solidFill>
                  <a:schemeClr val="bg1"/>
                </a:solidFill>
                <a:ea typeface="Calibri" pitchFamily="34" charset="-122"/>
                <a:cs typeface="Calibri" pitchFamily="34" charset="-120"/>
              </a:rPr>
              <a:t>Participation in a direct primary care arrangement (≤ $150/month individual, $300/family) does not block HSA eligibility. DPC fees are HSA-reimbursable.</a:t>
            </a:r>
            <a:endParaRPr lang="en-US" sz="1400" dirty="0">
              <a:solidFill>
                <a:schemeClr val="bg1"/>
              </a:solidFill>
            </a:endParaRPr>
          </a:p>
        </p:txBody>
      </p:sp>
      <p:sp>
        <p:nvSpPr>
          <p:cNvPr id="21" name="Shape 10">
            <a:extLst>
              <a:ext uri="{FF2B5EF4-FFF2-40B4-BE49-F238E27FC236}">
                <a16:creationId xmlns:a16="http://schemas.microsoft.com/office/drawing/2014/main" id="{35E1EE95-469E-1782-642D-B6639BDB6177}"/>
              </a:ext>
            </a:extLst>
          </p:cNvPr>
          <p:cNvSpPr/>
          <p:nvPr/>
        </p:nvSpPr>
        <p:spPr>
          <a:xfrm>
            <a:off x="485523" y="3503285"/>
            <a:ext cx="5364480" cy="1950720"/>
          </a:xfrm>
          <a:prstGeom prst="rect">
            <a:avLst/>
          </a:prstGeom>
          <a:noFill/>
          <a:ln w="6350">
            <a:solidFill>
              <a:srgbClr val="D8D3C8"/>
            </a:solidFill>
            <a:prstDash val="solid"/>
          </a:ln>
        </p:spPr>
        <p:txBody>
          <a:bodyPr/>
          <a:lstStyle/>
          <a:p>
            <a:endParaRPr lang="en-US" sz="2400">
              <a:solidFill>
                <a:schemeClr val="bg1"/>
              </a:solidFill>
            </a:endParaRPr>
          </a:p>
        </p:txBody>
      </p:sp>
      <p:sp>
        <p:nvSpPr>
          <p:cNvPr id="22" name="Text 11">
            <a:extLst>
              <a:ext uri="{FF2B5EF4-FFF2-40B4-BE49-F238E27FC236}">
                <a16:creationId xmlns:a16="http://schemas.microsoft.com/office/drawing/2014/main" id="{6F83CE59-069B-7DCA-2BA6-F627B37EAD6D}"/>
              </a:ext>
            </a:extLst>
          </p:cNvPr>
          <p:cNvSpPr/>
          <p:nvPr/>
        </p:nvSpPr>
        <p:spPr>
          <a:xfrm>
            <a:off x="621075" y="3625205"/>
            <a:ext cx="5120640" cy="426720"/>
          </a:xfrm>
          <a:prstGeom prst="rect">
            <a:avLst/>
          </a:prstGeom>
          <a:noFill/>
          <a:ln/>
        </p:spPr>
        <p:txBody>
          <a:bodyPr wrap="square" lIns="0" tIns="0" rIns="0" bIns="0" rtlCol="0" anchor="ctr"/>
          <a:lstStyle/>
          <a:p>
            <a:r>
              <a:rPr lang="en-US" b="1" dirty="0">
                <a:solidFill>
                  <a:schemeClr val="bg1"/>
                </a:solidFill>
                <a:ea typeface="Calibri" pitchFamily="34" charset="-122"/>
                <a:cs typeface="Calibri" pitchFamily="34" charset="-120"/>
              </a:rPr>
              <a:t>Dependent Care Flexible Spending Arrangement </a:t>
            </a:r>
            <a:endParaRPr lang="en-US" dirty="0">
              <a:solidFill>
                <a:schemeClr val="bg1"/>
              </a:solidFill>
              <a:highlight>
                <a:srgbClr val="00FF00"/>
              </a:highlight>
            </a:endParaRPr>
          </a:p>
        </p:txBody>
      </p:sp>
      <p:sp>
        <p:nvSpPr>
          <p:cNvPr id="23" name="Text 12">
            <a:extLst>
              <a:ext uri="{FF2B5EF4-FFF2-40B4-BE49-F238E27FC236}">
                <a16:creationId xmlns:a16="http://schemas.microsoft.com/office/drawing/2014/main" id="{B1C2FE0E-E5BC-BDE8-BA63-6B2CE0AE555F}"/>
              </a:ext>
            </a:extLst>
          </p:cNvPr>
          <p:cNvSpPr/>
          <p:nvPr/>
        </p:nvSpPr>
        <p:spPr>
          <a:xfrm>
            <a:off x="621075" y="4015349"/>
            <a:ext cx="4876800" cy="304800"/>
          </a:xfrm>
          <a:prstGeom prst="rect">
            <a:avLst/>
          </a:prstGeom>
          <a:noFill/>
          <a:ln/>
        </p:spPr>
        <p:txBody>
          <a:bodyPr wrap="square" lIns="0" tIns="0" rIns="0" bIns="0" rtlCol="0" anchor="ctr"/>
          <a:lstStyle/>
          <a:p>
            <a:r>
              <a:rPr lang="en-US" sz="1250" b="1" kern="0" spc="133" dirty="0">
                <a:solidFill>
                  <a:schemeClr val="bg1"/>
                </a:solidFill>
                <a:ea typeface="Calibri" pitchFamily="34" charset="-122"/>
                <a:cs typeface="Calibri" pitchFamily="34" charset="-120"/>
              </a:rPr>
              <a:t>Effective January 1, 2026</a:t>
            </a:r>
            <a:endParaRPr lang="en-US" sz="1250" dirty="0">
              <a:solidFill>
                <a:schemeClr val="bg1"/>
              </a:solidFill>
            </a:endParaRPr>
          </a:p>
        </p:txBody>
      </p:sp>
      <p:sp>
        <p:nvSpPr>
          <p:cNvPr id="24" name="Text 13">
            <a:extLst>
              <a:ext uri="{FF2B5EF4-FFF2-40B4-BE49-F238E27FC236}">
                <a16:creationId xmlns:a16="http://schemas.microsoft.com/office/drawing/2014/main" id="{09B48667-93A3-38FD-E30C-D476E86A0270}"/>
              </a:ext>
            </a:extLst>
          </p:cNvPr>
          <p:cNvSpPr/>
          <p:nvPr/>
        </p:nvSpPr>
        <p:spPr>
          <a:xfrm>
            <a:off x="621075" y="4356725"/>
            <a:ext cx="4937760" cy="1036320"/>
          </a:xfrm>
          <a:prstGeom prst="rect">
            <a:avLst/>
          </a:prstGeom>
          <a:noFill/>
          <a:ln/>
        </p:spPr>
        <p:txBody>
          <a:bodyPr wrap="square" lIns="0" tIns="0" rIns="0" bIns="0" rtlCol="0" anchor="ctr"/>
          <a:lstStyle/>
          <a:p>
            <a:r>
              <a:rPr lang="en-US" sz="1400" dirty="0">
                <a:solidFill>
                  <a:schemeClr val="bg1"/>
                </a:solidFill>
                <a:ea typeface="Calibri" pitchFamily="34" charset="-122"/>
                <a:cs typeface="Calibri" pitchFamily="34" charset="-120"/>
              </a:rPr>
              <a:t>Cap rises from $5,000 to $7,500 ($3,750 married filing separately (MFS)). Significant for dual-clinician households. Cafeteria-plan documents need amendment by plan-year start.</a:t>
            </a:r>
            <a:endParaRPr lang="en-US" sz="1400" dirty="0">
              <a:solidFill>
                <a:schemeClr val="bg1"/>
              </a:solidFill>
            </a:endParaRPr>
          </a:p>
        </p:txBody>
      </p:sp>
      <p:sp>
        <p:nvSpPr>
          <p:cNvPr id="25" name="Shape 14">
            <a:extLst>
              <a:ext uri="{FF2B5EF4-FFF2-40B4-BE49-F238E27FC236}">
                <a16:creationId xmlns:a16="http://schemas.microsoft.com/office/drawing/2014/main" id="{38E77F18-5E70-90BB-3517-0277063F4698}"/>
              </a:ext>
            </a:extLst>
          </p:cNvPr>
          <p:cNvSpPr/>
          <p:nvPr/>
        </p:nvSpPr>
        <p:spPr>
          <a:xfrm>
            <a:off x="6346510" y="3503285"/>
            <a:ext cx="5364480" cy="1950720"/>
          </a:xfrm>
          <a:prstGeom prst="rect">
            <a:avLst/>
          </a:prstGeom>
          <a:noFill/>
          <a:ln w="6350">
            <a:solidFill>
              <a:srgbClr val="D8D3C8"/>
            </a:solidFill>
            <a:prstDash val="solid"/>
          </a:ln>
        </p:spPr>
        <p:txBody>
          <a:bodyPr/>
          <a:lstStyle/>
          <a:p>
            <a:endParaRPr lang="en-US" sz="2400">
              <a:solidFill>
                <a:schemeClr val="bg1"/>
              </a:solidFill>
            </a:endParaRPr>
          </a:p>
        </p:txBody>
      </p:sp>
      <p:sp>
        <p:nvSpPr>
          <p:cNvPr id="26" name="Text 15">
            <a:extLst>
              <a:ext uri="{FF2B5EF4-FFF2-40B4-BE49-F238E27FC236}">
                <a16:creationId xmlns:a16="http://schemas.microsoft.com/office/drawing/2014/main" id="{05DF2389-6BFB-EAB2-BCF6-A3499A9586E1}"/>
              </a:ext>
            </a:extLst>
          </p:cNvPr>
          <p:cNvSpPr/>
          <p:nvPr/>
        </p:nvSpPr>
        <p:spPr>
          <a:xfrm>
            <a:off x="6482062" y="3625205"/>
            <a:ext cx="4876800" cy="426720"/>
          </a:xfrm>
          <a:prstGeom prst="rect">
            <a:avLst/>
          </a:prstGeom>
          <a:noFill/>
          <a:ln/>
        </p:spPr>
        <p:txBody>
          <a:bodyPr wrap="square" lIns="0" tIns="0" rIns="0" bIns="0" rtlCol="0" anchor="ctr"/>
          <a:lstStyle/>
          <a:p>
            <a:r>
              <a:rPr lang="en-US" b="1" dirty="0">
                <a:solidFill>
                  <a:schemeClr val="bg1"/>
                </a:solidFill>
                <a:ea typeface="Calibri" pitchFamily="34" charset="-122"/>
                <a:cs typeface="Calibri" pitchFamily="34" charset="-120"/>
              </a:rPr>
              <a:t>§127 Student Loans</a:t>
            </a:r>
            <a:endParaRPr lang="en-US" dirty="0">
              <a:solidFill>
                <a:schemeClr val="bg1"/>
              </a:solidFill>
            </a:endParaRPr>
          </a:p>
        </p:txBody>
      </p:sp>
      <p:sp>
        <p:nvSpPr>
          <p:cNvPr id="27" name="Text 16">
            <a:extLst>
              <a:ext uri="{FF2B5EF4-FFF2-40B4-BE49-F238E27FC236}">
                <a16:creationId xmlns:a16="http://schemas.microsoft.com/office/drawing/2014/main" id="{6FE0E21D-6322-E9BF-9F15-D3FA93AA8774}"/>
              </a:ext>
            </a:extLst>
          </p:cNvPr>
          <p:cNvSpPr/>
          <p:nvPr/>
        </p:nvSpPr>
        <p:spPr>
          <a:xfrm>
            <a:off x="6482062" y="4015349"/>
            <a:ext cx="4876800" cy="304800"/>
          </a:xfrm>
          <a:prstGeom prst="rect">
            <a:avLst/>
          </a:prstGeom>
          <a:noFill/>
          <a:ln/>
        </p:spPr>
        <p:txBody>
          <a:bodyPr wrap="square" lIns="0" tIns="0" rIns="0" bIns="0" rtlCol="0" anchor="ctr"/>
          <a:lstStyle/>
          <a:p>
            <a:r>
              <a:rPr lang="en-US" sz="1250" b="1" kern="0" spc="133" dirty="0">
                <a:solidFill>
                  <a:schemeClr val="bg1"/>
                </a:solidFill>
                <a:ea typeface="Calibri" pitchFamily="34" charset="-122"/>
                <a:cs typeface="Calibri" pitchFamily="34" charset="-120"/>
              </a:rPr>
              <a:t>Permanent, indexed from 2027</a:t>
            </a:r>
            <a:endParaRPr lang="en-US" sz="1250" dirty="0">
              <a:solidFill>
                <a:schemeClr val="bg1"/>
              </a:solidFill>
            </a:endParaRPr>
          </a:p>
        </p:txBody>
      </p:sp>
      <p:sp>
        <p:nvSpPr>
          <p:cNvPr id="28" name="Text 17">
            <a:extLst>
              <a:ext uri="{FF2B5EF4-FFF2-40B4-BE49-F238E27FC236}">
                <a16:creationId xmlns:a16="http://schemas.microsoft.com/office/drawing/2014/main" id="{43F26103-9326-05B2-281B-BCD490E6DB18}"/>
              </a:ext>
            </a:extLst>
          </p:cNvPr>
          <p:cNvSpPr/>
          <p:nvPr/>
        </p:nvSpPr>
        <p:spPr>
          <a:xfrm>
            <a:off x="6482062" y="4356725"/>
            <a:ext cx="4937760" cy="1036320"/>
          </a:xfrm>
          <a:prstGeom prst="rect">
            <a:avLst/>
          </a:prstGeom>
          <a:noFill/>
          <a:ln/>
        </p:spPr>
        <p:txBody>
          <a:bodyPr wrap="square" lIns="0" tIns="0" rIns="0" bIns="0" rtlCol="0" anchor="ctr"/>
          <a:lstStyle/>
          <a:p>
            <a:r>
              <a:rPr lang="en-US" sz="1400" dirty="0">
                <a:solidFill>
                  <a:schemeClr val="bg1"/>
                </a:solidFill>
                <a:ea typeface="Calibri" pitchFamily="34" charset="-122"/>
                <a:cs typeface="Calibri" pitchFamily="34" charset="-120"/>
              </a:rPr>
              <a:t>Up to $5,25/year employer student-loan repayment is permanently excluded from wages and payroll taxes — a strong recruiting lever for nurses and techs.</a:t>
            </a:r>
            <a:endParaRPr lang="en-US" sz="1400" dirty="0">
              <a:solidFill>
                <a:schemeClr val="bg1"/>
              </a:solidFill>
            </a:endParaRPr>
          </a:p>
        </p:txBody>
      </p:sp>
    </p:spTree>
    <p:extLst>
      <p:ext uri="{BB962C8B-B14F-4D97-AF65-F5344CB8AC3E}">
        <p14:creationId xmlns:p14="http://schemas.microsoft.com/office/powerpoint/2010/main" val="3594600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31E62-2E98-210C-79A9-D4A833733208}"/>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5096086-2269-D7BE-05CC-965D5716C52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15096086-2269-D7BE-05CC-965D5716C527}"/>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45E91DD-472C-1F9A-0081-9F4770DC7689}"/>
              </a:ext>
            </a:extLst>
          </p:cNvPr>
          <p:cNvSpPr>
            <a:spLocks noGrp="1"/>
          </p:cNvSpPr>
          <p:nvPr>
            <p:ph type="title"/>
          </p:nvPr>
        </p:nvSpPr>
        <p:spPr>
          <a:xfrm>
            <a:off x="485523" y="382588"/>
            <a:ext cx="11224347" cy="638175"/>
          </a:xfrm>
        </p:spPr>
        <p:txBody>
          <a:bodyPr vert="horz"/>
          <a:lstStyle/>
          <a:p>
            <a:r>
              <a:rPr lang="en-US" dirty="0"/>
              <a:t>Indirect impacts human resources should anticipate</a:t>
            </a:r>
          </a:p>
        </p:txBody>
      </p:sp>
      <p:sp>
        <p:nvSpPr>
          <p:cNvPr id="3" name="Shape 2">
            <a:extLst>
              <a:ext uri="{FF2B5EF4-FFF2-40B4-BE49-F238E27FC236}">
                <a16:creationId xmlns:a16="http://schemas.microsoft.com/office/drawing/2014/main" id="{8708B405-59F7-7EF7-3B8C-B32715475B32}"/>
              </a:ext>
            </a:extLst>
          </p:cNvPr>
          <p:cNvSpPr/>
          <p:nvPr/>
        </p:nvSpPr>
        <p:spPr>
          <a:xfrm>
            <a:off x="473491" y="1401120"/>
            <a:ext cx="3048000" cy="755904"/>
          </a:xfrm>
          <a:prstGeom prst="rect">
            <a:avLst/>
          </a:prstGeom>
          <a:solidFill>
            <a:schemeClr val="tx2"/>
          </a:solidFill>
          <a:ln w="12700">
            <a:noFill/>
            <a:prstDash val="solid"/>
          </a:ln>
        </p:spPr>
        <p:txBody>
          <a:bodyPr lIns="109728" tIns="109728" rIns="109728" bIns="109728"/>
          <a:lstStyle/>
          <a:p>
            <a:endParaRPr lang="en-US" sz="1400">
              <a:solidFill>
                <a:schemeClr val="bg1"/>
              </a:solidFill>
            </a:endParaRPr>
          </a:p>
        </p:txBody>
      </p:sp>
      <p:sp>
        <p:nvSpPr>
          <p:cNvPr id="4" name="Text 3">
            <a:extLst>
              <a:ext uri="{FF2B5EF4-FFF2-40B4-BE49-F238E27FC236}">
                <a16:creationId xmlns:a16="http://schemas.microsoft.com/office/drawing/2014/main" id="{26189F84-B7F0-E43D-4401-8C94C72E5F68}"/>
              </a:ext>
            </a:extLst>
          </p:cNvPr>
          <p:cNvSpPr/>
          <p:nvPr/>
        </p:nvSpPr>
        <p:spPr>
          <a:xfrm>
            <a:off x="473491" y="1401120"/>
            <a:ext cx="3048000" cy="755904"/>
          </a:xfrm>
          <a:prstGeom prst="rect">
            <a:avLst/>
          </a:prstGeom>
          <a:solidFill>
            <a:schemeClr val="tx2"/>
          </a:solidFill>
          <a:ln>
            <a:noFill/>
          </a:ln>
        </p:spPr>
        <p:txBody>
          <a:bodyPr wrap="square" lIns="109728" tIns="109728" rIns="109728" bIns="109728" rtlCol="0" anchor="ctr"/>
          <a:lstStyle/>
          <a:p>
            <a:pPr algn="ctr"/>
            <a:r>
              <a:rPr lang="en-US" sz="1400" b="1" dirty="0">
                <a:solidFill>
                  <a:schemeClr val="bg2"/>
                </a:solidFill>
                <a:ea typeface="Calibri" pitchFamily="34" charset="-122"/>
                <a:cs typeface="Calibri" pitchFamily="34" charset="-120"/>
              </a:rPr>
              <a:t>Affordable Care Act (ACA) premium tax credits</a:t>
            </a:r>
            <a:endParaRPr lang="en-US" sz="1400" dirty="0">
              <a:solidFill>
                <a:schemeClr val="bg2"/>
              </a:solidFill>
            </a:endParaRPr>
          </a:p>
        </p:txBody>
      </p:sp>
      <p:sp>
        <p:nvSpPr>
          <p:cNvPr id="5" name="Text 4">
            <a:extLst>
              <a:ext uri="{FF2B5EF4-FFF2-40B4-BE49-F238E27FC236}">
                <a16:creationId xmlns:a16="http://schemas.microsoft.com/office/drawing/2014/main" id="{4549A4C4-F90A-2795-B795-8EBCC45B6EEA}"/>
              </a:ext>
            </a:extLst>
          </p:cNvPr>
          <p:cNvSpPr/>
          <p:nvPr/>
        </p:nvSpPr>
        <p:spPr>
          <a:xfrm>
            <a:off x="3704371" y="1401120"/>
            <a:ext cx="8002108" cy="755904"/>
          </a:xfrm>
          <a:prstGeom prst="rect">
            <a:avLst/>
          </a:prstGeom>
          <a:noFill/>
          <a:ln/>
        </p:spPr>
        <p:txBody>
          <a:bodyPr wrap="square" lIns="0" tIns="0" rIns="0" bIns="0" rtlCol="0" anchor="ctr"/>
          <a:lstStyle/>
          <a:p>
            <a:r>
              <a:rPr lang="en-US" sz="1400" dirty="0">
                <a:solidFill>
                  <a:schemeClr val="bg1"/>
                </a:solidFill>
                <a:ea typeface="Calibri" pitchFamily="34" charset="-122"/>
                <a:cs typeface="Calibri" pitchFamily="34" charset="-120"/>
              </a:rPr>
              <a:t>Enhanced American Rescue Plan Act (ARPA)/Inflation Reduction Act subsidies expire end of 2025; OBBBA tightens Premium Tax Credit eligibility (verifications, immigrant rules, no income-based Special Enrollment Periods after Jan. 1, 2026). Expect more enrollees in employer-sponsored plans leading to cost pressure.</a:t>
            </a:r>
            <a:endParaRPr lang="en-US" sz="1400" dirty="0">
              <a:solidFill>
                <a:schemeClr val="bg1"/>
              </a:solidFill>
            </a:endParaRPr>
          </a:p>
        </p:txBody>
      </p:sp>
      <p:sp>
        <p:nvSpPr>
          <p:cNvPr id="15" name="Shape 5">
            <a:extLst>
              <a:ext uri="{FF2B5EF4-FFF2-40B4-BE49-F238E27FC236}">
                <a16:creationId xmlns:a16="http://schemas.microsoft.com/office/drawing/2014/main" id="{C54049B8-B50A-71F0-E8BA-466E3E8B29CE}"/>
              </a:ext>
            </a:extLst>
          </p:cNvPr>
          <p:cNvSpPr/>
          <p:nvPr/>
        </p:nvSpPr>
        <p:spPr>
          <a:xfrm>
            <a:off x="473491" y="2205792"/>
            <a:ext cx="3048000" cy="755904"/>
          </a:xfrm>
          <a:prstGeom prst="rect">
            <a:avLst/>
          </a:prstGeom>
          <a:solidFill>
            <a:schemeClr val="tx2"/>
          </a:solidFill>
          <a:ln w="12700">
            <a:noFill/>
            <a:prstDash val="solid"/>
          </a:ln>
        </p:spPr>
        <p:txBody>
          <a:bodyPr lIns="109728" tIns="109728" rIns="109728" bIns="109728"/>
          <a:lstStyle/>
          <a:p>
            <a:endParaRPr lang="en-US" sz="1400">
              <a:solidFill>
                <a:schemeClr val="bg1"/>
              </a:solidFill>
            </a:endParaRPr>
          </a:p>
        </p:txBody>
      </p:sp>
      <p:sp>
        <p:nvSpPr>
          <p:cNvPr id="16" name="Text 6">
            <a:extLst>
              <a:ext uri="{FF2B5EF4-FFF2-40B4-BE49-F238E27FC236}">
                <a16:creationId xmlns:a16="http://schemas.microsoft.com/office/drawing/2014/main" id="{6BBD12B1-1B94-FD68-E415-C1367C4745FD}"/>
              </a:ext>
            </a:extLst>
          </p:cNvPr>
          <p:cNvSpPr/>
          <p:nvPr/>
        </p:nvSpPr>
        <p:spPr>
          <a:xfrm>
            <a:off x="473491" y="2205792"/>
            <a:ext cx="3048000" cy="755904"/>
          </a:xfrm>
          <a:prstGeom prst="rect">
            <a:avLst/>
          </a:prstGeom>
          <a:solidFill>
            <a:schemeClr val="tx2"/>
          </a:solidFill>
          <a:ln>
            <a:noFill/>
          </a:ln>
        </p:spPr>
        <p:txBody>
          <a:bodyPr wrap="square" lIns="109728" tIns="109728" rIns="109728" bIns="109728" rtlCol="0" anchor="ctr"/>
          <a:lstStyle/>
          <a:p>
            <a:pPr algn="ctr"/>
            <a:r>
              <a:rPr lang="en-US" sz="1400" b="1" dirty="0">
                <a:solidFill>
                  <a:schemeClr val="bg2"/>
                </a:solidFill>
                <a:ea typeface="Calibri" pitchFamily="34" charset="-122"/>
                <a:cs typeface="Calibri" pitchFamily="34" charset="-120"/>
              </a:rPr>
              <a:t>Medicaid changes</a:t>
            </a:r>
            <a:endParaRPr lang="en-US" sz="1400" dirty="0">
              <a:solidFill>
                <a:schemeClr val="bg2"/>
              </a:solidFill>
            </a:endParaRPr>
          </a:p>
        </p:txBody>
      </p:sp>
      <p:sp>
        <p:nvSpPr>
          <p:cNvPr id="17" name="Text 7">
            <a:extLst>
              <a:ext uri="{FF2B5EF4-FFF2-40B4-BE49-F238E27FC236}">
                <a16:creationId xmlns:a16="http://schemas.microsoft.com/office/drawing/2014/main" id="{A8FDD06C-5F81-A237-E6E0-FB27B3DEBAE2}"/>
              </a:ext>
            </a:extLst>
          </p:cNvPr>
          <p:cNvSpPr/>
          <p:nvPr/>
        </p:nvSpPr>
        <p:spPr>
          <a:xfrm>
            <a:off x="3704371" y="2205792"/>
            <a:ext cx="8002108" cy="755904"/>
          </a:xfrm>
          <a:prstGeom prst="rect">
            <a:avLst/>
          </a:prstGeom>
          <a:noFill/>
          <a:ln/>
        </p:spPr>
        <p:txBody>
          <a:bodyPr wrap="square" lIns="0" tIns="0" rIns="0" bIns="0" rtlCol="0" anchor="ctr"/>
          <a:lstStyle/>
          <a:p>
            <a:r>
              <a:rPr lang="en-US" sz="1400" dirty="0">
                <a:solidFill>
                  <a:schemeClr val="bg1"/>
                </a:solidFill>
                <a:ea typeface="Calibri" pitchFamily="34" charset="-122"/>
                <a:cs typeface="Calibri" pitchFamily="34" charset="-120"/>
              </a:rPr>
              <a:t>Work-requirement and eligibility tightening (effective 2027–2028) will move former Medicaid enrollees onto employer plans and raise uncompensated-care costs absorbed by hospitals — affecting wage budgets.</a:t>
            </a:r>
            <a:endParaRPr lang="en-US" sz="1400" dirty="0">
              <a:solidFill>
                <a:schemeClr val="bg1"/>
              </a:solidFill>
            </a:endParaRPr>
          </a:p>
        </p:txBody>
      </p:sp>
      <p:sp>
        <p:nvSpPr>
          <p:cNvPr id="18" name="Shape 8">
            <a:extLst>
              <a:ext uri="{FF2B5EF4-FFF2-40B4-BE49-F238E27FC236}">
                <a16:creationId xmlns:a16="http://schemas.microsoft.com/office/drawing/2014/main" id="{A47021CC-9C5B-A86A-D9A7-1CAEEF7EAD1A}"/>
              </a:ext>
            </a:extLst>
          </p:cNvPr>
          <p:cNvSpPr/>
          <p:nvPr/>
        </p:nvSpPr>
        <p:spPr>
          <a:xfrm>
            <a:off x="473491" y="3010464"/>
            <a:ext cx="3048000" cy="755904"/>
          </a:xfrm>
          <a:prstGeom prst="rect">
            <a:avLst/>
          </a:prstGeom>
          <a:solidFill>
            <a:schemeClr val="tx2"/>
          </a:solidFill>
          <a:ln w="12700">
            <a:noFill/>
            <a:prstDash val="solid"/>
          </a:ln>
        </p:spPr>
        <p:txBody>
          <a:bodyPr lIns="109728" tIns="109728" rIns="109728" bIns="109728"/>
          <a:lstStyle/>
          <a:p>
            <a:endParaRPr lang="en-US" sz="1400">
              <a:solidFill>
                <a:schemeClr val="bg1"/>
              </a:solidFill>
            </a:endParaRPr>
          </a:p>
        </p:txBody>
      </p:sp>
      <p:sp>
        <p:nvSpPr>
          <p:cNvPr id="19" name="Text 9">
            <a:extLst>
              <a:ext uri="{FF2B5EF4-FFF2-40B4-BE49-F238E27FC236}">
                <a16:creationId xmlns:a16="http://schemas.microsoft.com/office/drawing/2014/main" id="{B8FC2437-4DBE-0B67-373C-A91AE345CF2D}"/>
              </a:ext>
            </a:extLst>
          </p:cNvPr>
          <p:cNvSpPr/>
          <p:nvPr/>
        </p:nvSpPr>
        <p:spPr>
          <a:xfrm>
            <a:off x="473491" y="3010464"/>
            <a:ext cx="3048000" cy="755904"/>
          </a:xfrm>
          <a:prstGeom prst="rect">
            <a:avLst/>
          </a:prstGeom>
          <a:solidFill>
            <a:schemeClr val="tx2"/>
          </a:solidFill>
          <a:ln>
            <a:noFill/>
          </a:ln>
        </p:spPr>
        <p:txBody>
          <a:bodyPr wrap="square" lIns="109728" tIns="109728" rIns="109728" bIns="109728" rtlCol="0" anchor="ctr"/>
          <a:lstStyle/>
          <a:p>
            <a:pPr algn="ctr"/>
            <a:r>
              <a:rPr lang="en-US" sz="1400" b="1" dirty="0">
                <a:solidFill>
                  <a:schemeClr val="bg2"/>
                </a:solidFill>
                <a:ea typeface="Calibri" pitchFamily="34" charset="-122"/>
                <a:cs typeface="Calibri" pitchFamily="34" charset="-120"/>
              </a:rPr>
              <a:t>1099 thresholds rise</a:t>
            </a:r>
            <a:endParaRPr lang="en-US" sz="1400" dirty="0">
              <a:solidFill>
                <a:schemeClr val="bg2"/>
              </a:solidFill>
            </a:endParaRPr>
          </a:p>
        </p:txBody>
      </p:sp>
      <p:sp>
        <p:nvSpPr>
          <p:cNvPr id="20" name="Text 10">
            <a:extLst>
              <a:ext uri="{FF2B5EF4-FFF2-40B4-BE49-F238E27FC236}">
                <a16:creationId xmlns:a16="http://schemas.microsoft.com/office/drawing/2014/main" id="{C5499857-3509-95BD-C0F7-75AED5A85305}"/>
              </a:ext>
            </a:extLst>
          </p:cNvPr>
          <p:cNvSpPr/>
          <p:nvPr/>
        </p:nvSpPr>
        <p:spPr>
          <a:xfrm>
            <a:off x="3704371" y="3010464"/>
            <a:ext cx="8002108" cy="755904"/>
          </a:xfrm>
          <a:prstGeom prst="rect">
            <a:avLst/>
          </a:prstGeom>
          <a:noFill/>
          <a:ln/>
        </p:spPr>
        <p:txBody>
          <a:bodyPr wrap="square" lIns="0" tIns="0" rIns="0" bIns="0" rtlCol="0" anchor="ctr"/>
          <a:lstStyle/>
          <a:p>
            <a:r>
              <a:rPr lang="en-US" sz="1400" dirty="0">
                <a:solidFill>
                  <a:schemeClr val="bg1"/>
                </a:solidFill>
                <a:ea typeface="Calibri" pitchFamily="34" charset="-122"/>
                <a:cs typeface="Calibri" pitchFamily="34" charset="-120"/>
              </a:rPr>
              <a:t>1099-NEC/1099-MISC reporting threshold goes from $600 to $2,000 for payments after Dec. 31, 2025 (indexed from 2027). Reduces vendor reporting volume but watch for state-level mismatches (IL, NY, CA still $600).</a:t>
            </a:r>
            <a:endParaRPr lang="en-US" sz="1400" dirty="0">
              <a:solidFill>
                <a:schemeClr val="bg1"/>
              </a:solidFill>
            </a:endParaRPr>
          </a:p>
        </p:txBody>
      </p:sp>
      <p:sp>
        <p:nvSpPr>
          <p:cNvPr id="29" name="Shape 11">
            <a:extLst>
              <a:ext uri="{FF2B5EF4-FFF2-40B4-BE49-F238E27FC236}">
                <a16:creationId xmlns:a16="http://schemas.microsoft.com/office/drawing/2014/main" id="{2560A923-7D54-07B0-C636-0E085211465D}"/>
              </a:ext>
            </a:extLst>
          </p:cNvPr>
          <p:cNvSpPr/>
          <p:nvPr/>
        </p:nvSpPr>
        <p:spPr>
          <a:xfrm>
            <a:off x="473491" y="3815136"/>
            <a:ext cx="3048000" cy="755904"/>
          </a:xfrm>
          <a:prstGeom prst="rect">
            <a:avLst/>
          </a:prstGeom>
          <a:solidFill>
            <a:schemeClr val="tx2"/>
          </a:solidFill>
          <a:ln w="12700">
            <a:noFill/>
            <a:prstDash val="solid"/>
          </a:ln>
        </p:spPr>
        <p:txBody>
          <a:bodyPr lIns="109728" tIns="109728" rIns="109728" bIns="109728"/>
          <a:lstStyle/>
          <a:p>
            <a:endParaRPr lang="en-US" sz="1400">
              <a:solidFill>
                <a:schemeClr val="bg1"/>
              </a:solidFill>
            </a:endParaRPr>
          </a:p>
        </p:txBody>
      </p:sp>
      <p:sp>
        <p:nvSpPr>
          <p:cNvPr id="30" name="Text 12">
            <a:extLst>
              <a:ext uri="{FF2B5EF4-FFF2-40B4-BE49-F238E27FC236}">
                <a16:creationId xmlns:a16="http://schemas.microsoft.com/office/drawing/2014/main" id="{F1205586-8234-820F-FA04-52DD7318DCFA}"/>
              </a:ext>
            </a:extLst>
          </p:cNvPr>
          <p:cNvSpPr/>
          <p:nvPr/>
        </p:nvSpPr>
        <p:spPr>
          <a:xfrm>
            <a:off x="473491" y="3815136"/>
            <a:ext cx="3048000" cy="755904"/>
          </a:xfrm>
          <a:prstGeom prst="rect">
            <a:avLst/>
          </a:prstGeom>
          <a:solidFill>
            <a:schemeClr val="tx2"/>
          </a:solidFill>
          <a:ln>
            <a:noFill/>
          </a:ln>
        </p:spPr>
        <p:txBody>
          <a:bodyPr wrap="square" lIns="109728" tIns="109728" rIns="109728" bIns="109728" rtlCol="0" anchor="ctr"/>
          <a:lstStyle/>
          <a:p>
            <a:pPr algn="ctr"/>
            <a:r>
              <a:rPr lang="en-US" sz="1400" b="1" dirty="0">
                <a:solidFill>
                  <a:schemeClr val="bg2"/>
                </a:solidFill>
                <a:ea typeface="Calibri" pitchFamily="34" charset="-122"/>
                <a:cs typeface="Calibri" pitchFamily="34" charset="-120"/>
              </a:rPr>
              <a:t>Trump Accounts (§128)</a:t>
            </a:r>
            <a:endParaRPr lang="en-US" sz="1400" dirty="0">
              <a:solidFill>
                <a:schemeClr val="bg2"/>
              </a:solidFill>
            </a:endParaRPr>
          </a:p>
        </p:txBody>
      </p:sp>
      <p:sp>
        <p:nvSpPr>
          <p:cNvPr id="31" name="Text 13">
            <a:extLst>
              <a:ext uri="{FF2B5EF4-FFF2-40B4-BE49-F238E27FC236}">
                <a16:creationId xmlns:a16="http://schemas.microsoft.com/office/drawing/2014/main" id="{23FA0EFB-BE49-A212-D39D-4DC2A19178D4}"/>
              </a:ext>
            </a:extLst>
          </p:cNvPr>
          <p:cNvSpPr/>
          <p:nvPr/>
        </p:nvSpPr>
        <p:spPr>
          <a:xfrm>
            <a:off x="3704371" y="3815136"/>
            <a:ext cx="8002108" cy="755904"/>
          </a:xfrm>
          <a:prstGeom prst="rect">
            <a:avLst/>
          </a:prstGeom>
          <a:noFill/>
          <a:ln/>
        </p:spPr>
        <p:txBody>
          <a:bodyPr wrap="square" lIns="0" tIns="0" rIns="0" bIns="0" rtlCol="0" anchor="ctr"/>
          <a:lstStyle/>
          <a:p>
            <a:r>
              <a:rPr lang="en-US" sz="1400" dirty="0">
                <a:solidFill>
                  <a:schemeClr val="bg1"/>
                </a:solidFill>
                <a:ea typeface="Calibri" pitchFamily="34" charset="-122"/>
                <a:cs typeface="Calibri" pitchFamily="34" charset="-120"/>
              </a:rPr>
              <a:t>New employer-sponsored child savings program; up to $2,500/year employer contributions excluded from wages. W-2 Box 12 Code TA reporting.</a:t>
            </a:r>
            <a:endParaRPr lang="en-US" sz="1400" dirty="0">
              <a:solidFill>
                <a:schemeClr val="bg1"/>
              </a:solidFill>
            </a:endParaRPr>
          </a:p>
        </p:txBody>
      </p:sp>
    </p:spTree>
    <p:extLst>
      <p:ext uri="{BB962C8B-B14F-4D97-AF65-F5344CB8AC3E}">
        <p14:creationId xmlns:p14="http://schemas.microsoft.com/office/powerpoint/2010/main" val="12414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AFFD9-01F1-E373-DB34-6F35C596522C}"/>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4C43925-9A0F-E53C-F3B6-23F49DF67504}"/>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4C43925-9A0F-E53C-F3B6-23F49DF67504}"/>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CB9354B-C0C7-B577-B5A2-7D355CFAE792}"/>
              </a:ext>
            </a:extLst>
          </p:cNvPr>
          <p:cNvSpPr>
            <a:spLocks noGrp="1"/>
          </p:cNvSpPr>
          <p:nvPr>
            <p:ph type="title"/>
          </p:nvPr>
        </p:nvSpPr>
        <p:spPr/>
        <p:txBody>
          <a:bodyPr vert="horz"/>
          <a:lstStyle/>
          <a:p>
            <a:r>
              <a:rPr lang="en-US" dirty="0"/>
              <a:t>Open questions still pending Treasury/IRS guidance</a:t>
            </a:r>
          </a:p>
        </p:txBody>
      </p:sp>
      <p:graphicFrame>
        <p:nvGraphicFramePr>
          <p:cNvPr id="17" name="Content Placeholder 16">
            <a:extLst>
              <a:ext uri="{FF2B5EF4-FFF2-40B4-BE49-F238E27FC236}">
                <a16:creationId xmlns:a16="http://schemas.microsoft.com/office/drawing/2014/main" id="{F218AA1C-8D51-036A-1F39-839D9E734612}"/>
              </a:ext>
            </a:extLst>
          </p:cNvPr>
          <p:cNvGraphicFramePr>
            <a:graphicFrameLocks noGrp="1"/>
          </p:cNvGraphicFramePr>
          <p:nvPr>
            <p:ph sz="quarter" idx="16"/>
            <p:extLst>
              <p:ext uri="{D42A27DB-BD31-4B8C-83A1-F6EECF244321}">
                <p14:modId xmlns:p14="http://schemas.microsoft.com/office/powerpoint/2010/main" val="2537547626"/>
              </p:ext>
            </p:extLst>
          </p:nvPr>
        </p:nvGraphicFramePr>
        <p:xfrm>
          <a:off x="485775" y="1411288"/>
          <a:ext cx="11155680" cy="475488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892497259"/>
                    </a:ext>
                  </a:extLst>
                </a:gridCol>
                <a:gridCol w="7955280">
                  <a:extLst>
                    <a:ext uri="{9D8B030D-6E8A-4147-A177-3AD203B41FA5}">
                      <a16:colId xmlns:a16="http://schemas.microsoft.com/office/drawing/2014/main" val="4079044134"/>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a typeface="Calibri" pitchFamily="34" charset="-122"/>
                          <a:cs typeface="Calibri" pitchFamily="34" charset="-120"/>
                        </a:rPr>
                        <a:t>SSTB final regulations</a:t>
                      </a:r>
                      <a:endParaRPr lang="en-US" sz="1400" b="1" dirty="0">
                        <a:solidFill>
                          <a:schemeClr val="bg1"/>
                        </a:solidFill>
                      </a:endParaRPr>
                    </a:p>
                  </a:txBody>
                  <a:tcPr marL="109728" marR="109728" marT="182880" marB="182880">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Timing of regs determines when transition relief ends for hospital-based tipped occupations. Watch §199A SSTB rulemaking and amendments to Notice 2025-69.</a:t>
                      </a:r>
                      <a:endParaRPr lang="en-US" sz="1400" b="0" dirty="0">
                        <a:solidFill>
                          <a:schemeClr val="bg1"/>
                        </a:solidFill>
                      </a:endParaRPr>
                    </a:p>
                  </a:txBody>
                  <a:tcPr marL="109728" marR="109728" marT="182880" marB="182880">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78206"/>
                  </a:ext>
                </a:extLst>
              </a:tr>
              <a:tr h="0">
                <a:tc>
                  <a:txBody>
                    <a:bodyPr/>
                    <a:lstStyle/>
                    <a:p>
                      <a:r>
                        <a:rPr lang="en-US" sz="1400" b="1" dirty="0">
                          <a:solidFill>
                            <a:schemeClr val="bg1"/>
                          </a:solidFill>
                          <a:ea typeface="Calibri" pitchFamily="34" charset="-122"/>
                          <a:cs typeface="Calibri" pitchFamily="34" charset="-120"/>
                        </a:rPr>
                        <a:t>225 payroll mechanics</a:t>
                      </a:r>
                      <a:endParaRPr lang="en-US" sz="1400" b="1"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IRS has not issued final </a:t>
                      </a:r>
                      <a:r>
                        <a:rPr lang="en-US" sz="1400" b="0" kern="1200" dirty="0">
                          <a:solidFill>
                            <a:schemeClr val="bg1"/>
                          </a:solidFill>
                          <a:latin typeface="+mn-lt"/>
                          <a:ea typeface="Calibri" pitchFamily="34" charset="-122"/>
                          <a:cs typeface="Calibri" pitchFamily="34" charset="-120"/>
                        </a:rPr>
                        <a:t>reporting regulations for qualified </a:t>
                      </a:r>
                      <a:r>
                        <a:rPr lang="en-US" sz="1400" b="0" dirty="0">
                          <a:solidFill>
                            <a:schemeClr val="bg1"/>
                          </a:solidFill>
                          <a:ea typeface="Calibri" pitchFamily="34" charset="-122"/>
                          <a:cs typeface="Calibri" pitchFamily="34" charset="-120"/>
                        </a:rPr>
                        <a:t>overtime. 2026 W-2 instructions and a successor to Notice 2025-62 expected.</a:t>
                      </a:r>
                      <a:endParaRPr lang="en-US" sz="1400" b="0"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11876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a typeface="Calibri" pitchFamily="34" charset="-122"/>
                          <a:cs typeface="Calibri" pitchFamily="34" charset="-120"/>
                        </a:rPr>
                        <a:t>Form 941/944 changes</a:t>
                      </a:r>
                      <a:endParaRPr lang="en-US" sz="1400" b="1"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No 2025 changes confirmed. 2026 versions may add separate qualified-tip/OT lines or reference fields.</a:t>
                      </a:r>
                      <a:endParaRPr lang="en-US" sz="1400" b="0"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920624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a typeface="Calibri" pitchFamily="34" charset="-122"/>
                          <a:cs typeface="Calibri" pitchFamily="34" charset="-120"/>
                        </a:rPr>
                        <a:t>Form 1099 reporting</a:t>
                      </a:r>
                      <a:endParaRPr lang="en-US" sz="1400" b="1"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Updated 1099-NEC, 1099-MISC and 1099-K fields for qualified tips paid to non-employees — final forms still in draft.</a:t>
                      </a:r>
                      <a:endParaRPr lang="en-US" sz="1400" b="0"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352907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a typeface="Calibri" pitchFamily="34" charset="-122"/>
                          <a:cs typeface="Calibri" pitchFamily="34" charset="-120"/>
                        </a:rPr>
                        <a:t>State conformity</a:t>
                      </a:r>
                      <a:endParaRPr lang="en-US" sz="1400" b="1"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IL, CA, NY and NJ historically decouple from federal deductions. Watch for state-level conformity (or non-conformity) bills in 2026 sessions.</a:t>
                      </a:r>
                      <a:endParaRPr lang="en-US" sz="1400" b="0"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8543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a typeface="Calibri" pitchFamily="34" charset="-122"/>
                          <a:cs typeface="Calibri" pitchFamily="34" charset="-120"/>
                        </a:rPr>
                        <a:t>CHOICE Arrangements/ICHRA</a:t>
                      </a:r>
                      <a:endParaRPr lang="en-US" sz="1400" b="1"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a typeface="Calibri" pitchFamily="34" charset="-122"/>
                          <a:cs typeface="Calibri" pitchFamily="34" charset="-120"/>
                        </a:rPr>
                        <a:t>OBBBA codifies CHOICE Arrangement framework — pre-tax §125 use for marketplace plans expected to follow regulatory action.</a:t>
                      </a:r>
                      <a:endParaRPr lang="en-US" sz="1400" b="0" dirty="0">
                        <a:solidFill>
                          <a:schemeClr val="bg1"/>
                        </a:solidFill>
                      </a:endParaRPr>
                    </a:p>
                  </a:txBody>
                  <a:tcPr marL="109728" marR="109728" marT="182880" marB="182880">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752321"/>
                  </a:ext>
                </a:extLst>
              </a:tr>
            </a:tbl>
          </a:graphicData>
        </a:graphic>
      </p:graphicFrame>
    </p:spTree>
    <p:extLst>
      <p:ext uri="{BB962C8B-B14F-4D97-AF65-F5344CB8AC3E}">
        <p14:creationId xmlns:p14="http://schemas.microsoft.com/office/powerpoint/2010/main" val="3263647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160C70-58D9-257F-DDAF-7C41D0324344}"/>
              </a:ext>
            </a:extLst>
          </p:cNvPr>
          <p:cNvSpPr>
            <a:spLocks noGrp="1"/>
          </p:cNvSpPr>
          <p:nvPr>
            <p:ph type="title"/>
          </p:nvPr>
        </p:nvSpPr>
        <p:spPr>
          <a:xfrm>
            <a:off x="609600" y="293688"/>
            <a:ext cx="10972800" cy="590550"/>
          </a:xfrm>
        </p:spPr>
        <p:txBody>
          <a:bodyPr/>
          <a:lstStyle/>
          <a:p>
            <a:r>
              <a:rPr lang="en-US" dirty="0">
                <a:solidFill>
                  <a:schemeClr val="tx2"/>
                </a:solidFill>
              </a:rPr>
              <a:t>Disclaimer</a:t>
            </a:r>
          </a:p>
        </p:txBody>
      </p:sp>
      <p:sp>
        <p:nvSpPr>
          <p:cNvPr id="5" name="TextBox 4">
            <a:extLst>
              <a:ext uri="{FF2B5EF4-FFF2-40B4-BE49-F238E27FC236}">
                <a16:creationId xmlns:a16="http://schemas.microsoft.com/office/drawing/2014/main" id="{84CD0C4B-45DF-53F4-EB35-CB4E204C17A3}"/>
              </a:ext>
            </a:extLst>
          </p:cNvPr>
          <p:cNvSpPr txBox="1"/>
          <p:nvPr/>
        </p:nvSpPr>
        <p:spPr>
          <a:xfrm>
            <a:off x="609600" y="1057836"/>
            <a:ext cx="11161059" cy="4951099"/>
          </a:xfrm>
          <a:prstGeom prst="rect">
            <a:avLst/>
          </a:prstGeom>
          <a:noFill/>
        </p:spPr>
        <p:txBody>
          <a:bodyPr wrap="square" lIns="0" tIns="36576" rIns="0" bIns="0" rtlCol="0" anchor="t">
            <a:spAutoFit/>
          </a:bodyPr>
          <a:lstStyle/>
          <a:p>
            <a:pPr marL="285750" indent="-285750">
              <a:spcBef>
                <a:spcPts val="200"/>
              </a:spcBef>
              <a:spcAft>
                <a:spcPts val="200"/>
              </a:spcAft>
              <a:buClr>
                <a:schemeClr val="tx2"/>
              </a:buClr>
              <a:buSzPct val="80000"/>
              <a:buFont typeface="Arial" panose="020B0604020202020204" pitchFamily="34" charset="0"/>
              <a:buChar char="■"/>
            </a:pPr>
            <a:r>
              <a:rPr lang="en-US" altLang="en-US" spc="-40" dirty="0">
                <a:solidFill>
                  <a:schemeClr val="bg1"/>
                </a:solidFill>
              </a:rPr>
              <a:t>EY refers to the global organization, and may refer to one or more, of the member firms of Ernst &amp; Young Global Limited, each of which is a separate legal entity. Ernst &amp; Young LLP is a client-serving member firm of Ernst &amp; Young Global Limited operating in the US.</a:t>
            </a:r>
            <a:endParaRPr lang="en-US" altLang="en-US" spc="-40" baseline="30000" dirty="0">
              <a:solidFill>
                <a:schemeClr val="bg1"/>
              </a:solidFill>
            </a:endParaRPr>
          </a:p>
          <a:p>
            <a:pPr marL="285750" indent="-285750">
              <a:spcBef>
                <a:spcPts val="200"/>
              </a:spcBef>
              <a:spcAft>
                <a:spcPts val="200"/>
              </a:spcAft>
              <a:buClr>
                <a:schemeClr val="tx2"/>
              </a:buClr>
              <a:buSzPct val="80000"/>
              <a:buFont typeface="Arial" panose="020B0604020202020204" pitchFamily="34" charset="0"/>
              <a:buChar char="■"/>
            </a:pPr>
            <a:r>
              <a:rPr lang="en-US" altLang="en-US" spc="-40" dirty="0">
                <a:solidFill>
                  <a:schemeClr val="bg1"/>
                </a:solidFill>
              </a:rPr>
              <a:t>This presentation is © 2026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Ernst &amp; Young LLP expressly disclaims any liability in connection with use of this presentation or its contents by any third party.</a:t>
            </a:r>
          </a:p>
          <a:p>
            <a:pPr marL="285750" indent="-285750">
              <a:spcBef>
                <a:spcPts val="200"/>
              </a:spcBef>
              <a:spcAft>
                <a:spcPts val="200"/>
              </a:spcAft>
              <a:buClr>
                <a:schemeClr val="tx2"/>
              </a:buClr>
              <a:buSzPct val="80000"/>
              <a:buFont typeface="Arial" panose="020B0604020202020204" pitchFamily="34" charset="0"/>
              <a:buChar char="■"/>
            </a:pPr>
            <a:r>
              <a:rPr lang="en-US" altLang="en-US" spc="-40" dirty="0">
                <a:solidFill>
                  <a:schemeClr val="bg1"/>
                </a:solidFill>
              </a:rPr>
              <a:t>Views expressed in this presentation are those of the speakers and do not necessarily represent the views of Ernst &amp; Young LLP.</a:t>
            </a:r>
            <a:r>
              <a:rPr lang="en-US" altLang="en-US" spc="-40" baseline="30000" dirty="0">
                <a:solidFill>
                  <a:schemeClr val="bg1"/>
                </a:solidFill>
              </a:rPr>
              <a:t> </a:t>
            </a:r>
            <a:endParaRPr lang="en-US" altLang="en-US" spc="-40" dirty="0">
              <a:solidFill>
                <a:schemeClr val="bg1"/>
              </a:solidFill>
            </a:endParaRPr>
          </a:p>
          <a:p>
            <a:pPr marL="285750" indent="-285750">
              <a:spcBef>
                <a:spcPts val="200"/>
              </a:spcBef>
              <a:spcAft>
                <a:spcPts val="200"/>
              </a:spcAft>
              <a:buClr>
                <a:schemeClr val="tx2"/>
              </a:buClr>
              <a:buSzPct val="80000"/>
              <a:buFont typeface="Arial" panose="020B0604020202020204" pitchFamily="34" charset="0"/>
              <a:buChar char="■"/>
            </a:pPr>
            <a:r>
              <a:rPr lang="en-US" altLang="en-US" spc="-40" dirty="0">
                <a:solidFill>
                  <a:schemeClr val="bg1"/>
                </a:solidFill>
              </a:rPr>
              <a:t>This presentation is provided solely for the purpose of enhancing knowledge on tax matters. It does not provide accounting, tax, legal or other professional advice because it does not take into account any specific taxpayer’s facts and circumstances.</a:t>
            </a:r>
          </a:p>
          <a:p>
            <a:pPr marL="285750" indent="-285750">
              <a:spcBef>
                <a:spcPts val="200"/>
              </a:spcBef>
              <a:spcAft>
                <a:spcPts val="200"/>
              </a:spcAft>
              <a:buClr>
                <a:schemeClr val="tx2"/>
              </a:buClr>
              <a:buSzPct val="80000"/>
              <a:buFont typeface="Arial" panose="020B0604020202020204" pitchFamily="34" charset="0"/>
              <a:buChar char="■"/>
            </a:pPr>
            <a:r>
              <a:rPr lang="en-US" altLang="en-US" spc="-40" dirty="0">
                <a:solidFill>
                  <a:schemeClr val="bg1"/>
                </a:solidFill>
              </a:rPr>
              <a:t>Neither EY nor any member firm thereof shall bear any responsibility whatsoever for the content, accuracy or security of any third-party websites that are linked (by way of hyperlink or otherwise) in this presentation.</a:t>
            </a:r>
            <a:endParaRPr lang="en-US" spc="-40" dirty="0">
              <a:solidFill>
                <a:schemeClr val="bg1"/>
              </a:solidFill>
            </a:endParaRPr>
          </a:p>
        </p:txBody>
      </p:sp>
    </p:spTree>
    <p:extLst>
      <p:ext uri="{BB962C8B-B14F-4D97-AF65-F5344CB8AC3E}">
        <p14:creationId xmlns:p14="http://schemas.microsoft.com/office/powerpoint/2010/main" val="1694382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7E5E-E76B-6DFB-00B8-89B6458226A0}"/>
              </a:ext>
            </a:extLst>
          </p:cNvPr>
          <p:cNvSpPr>
            <a:spLocks noGrp="1"/>
          </p:cNvSpPr>
          <p:nvPr>
            <p:ph type="title"/>
          </p:nvPr>
        </p:nvSpPr>
        <p:spPr>
          <a:xfrm>
            <a:off x="485775" y="1612598"/>
            <a:ext cx="7394575" cy="2869882"/>
          </a:xfrm>
        </p:spPr>
        <p:txBody>
          <a:bodyPr/>
          <a:lstStyle/>
          <a:p>
            <a:r>
              <a:rPr lang="en-IN" dirty="0"/>
              <a:t>Tax on executive compensation and IRC Section 4960 overview</a:t>
            </a:r>
            <a:endParaRPr lang="en-US" dirty="0"/>
          </a:p>
        </p:txBody>
      </p:sp>
    </p:spTree>
    <p:extLst>
      <p:ext uri="{BB962C8B-B14F-4D97-AF65-F5344CB8AC3E}">
        <p14:creationId xmlns:p14="http://schemas.microsoft.com/office/powerpoint/2010/main" val="2907227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259A35B-5557-432A-B3D4-FC376632D45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 name="Object 7" hidden="1">
                        <a:extLst>
                          <a:ext uri="{FF2B5EF4-FFF2-40B4-BE49-F238E27FC236}">
                            <a16:creationId xmlns:a16="http://schemas.microsoft.com/office/drawing/2014/main" id="{F259A35B-5557-432A-B3D4-FC376632D457}"/>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16B6122-DAE0-4F37-BBF8-F6BA4E81421A}"/>
              </a:ext>
            </a:extLst>
          </p:cNvPr>
          <p:cNvSpPr/>
          <p:nvPr>
            <p:custDataLst>
              <p:tags r:id="rId2"/>
            </p:custDataLst>
          </p:nvPr>
        </p:nvSpPr>
        <p:spPr>
          <a:xfrm>
            <a:off x="152400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240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34139652"/>
              </p:ext>
            </p:extLst>
          </p:nvPr>
        </p:nvGraphicFramePr>
        <p:xfrm>
          <a:off x="6096000" y="1435353"/>
          <a:ext cx="3868995" cy="3987294"/>
        </p:xfrm>
        <a:graphic>
          <a:graphicData uri="http://schemas.openxmlformats.org/drawingml/2006/table">
            <a:tbl>
              <a:tblPr firstRow="1" bandRow="1">
                <a:tableStyleId>{2D5ABB26-0587-4C30-8999-92F81FD0307C}</a:tableStyleId>
              </a:tblPr>
              <a:tblGrid>
                <a:gridCol w="1651821">
                  <a:extLst>
                    <a:ext uri="{9D8B030D-6E8A-4147-A177-3AD203B41FA5}">
                      <a16:colId xmlns:a16="http://schemas.microsoft.com/office/drawing/2014/main" val="20000"/>
                    </a:ext>
                  </a:extLst>
                </a:gridCol>
                <a:gridCol w="2217174">
                  <a:extLst>
                    <a:ext uri="{9D8B030D-6E8A-4147-A177-3AD203B41FA5}">
                      <a16:colId xmlns:a16="http://schemas.microsoft.com/office/drawing/2014/main" val="20001"/>
                    </a:ext>
                  </a:extLst>
                </a:gridCol>
              </a:tblGrid>
              <a:tr h="414689">
                <a:tc gridSpan="2">
                  <a:txBody>
                    <a:bodyPr/>
                    <a:lstStyle/>
                    <a:p>
                      <a:pPr algn="ctr"/>
                      <a:r>
                        <a:rPr lang="en-US" sz="1600" b="1" dirty="0">
                          <a:solidFill>
                            <a:schemeClr val="bg1"/>
                          </a:solidFill>
                          <a:latin typeface="EYInterstate" panose="02000503020000020004" pitchFamily="2" charset="0"/>
                        </a:rPr>
                        <a:t>By the numbers </a:t>
                      </a:r>
                    </a:p>
                  </a:txBody>
                  <a:tcPr marT="91440" marB="91440" anchor="b">
                    <a:lnL w="12700" cap="flat" cmpd="sng" algn="ctr">
                      <a:solidFill>
                        <a:srgbClr val="747480"/>
                      </a:solidFill>
                      <a:prstDash val="solid"/>
                      <a:round/>
                      <a:headEnd type="none" w="med" len="med"/>
                      <a:tailEnd type="none" w="med" len="med"/>
                    </a:lnL>
                    <a:lnR w="12700" cap="flat" cmpd="sng" algn="ctr">
                      <a:solidFill>
                        <a:srgbClr val="747480"/>
                      </a:solidFill>
                      <a:prstDash val="solid"/>
                      <a:round/>
                      <a:headEnd type="none" w="med" len="med"/>
                      <a:tailEnd type="none" w="med" len="med"/>
                    </a:lnR>
                    <a:lnT w="12700" cap="flat" cmpd="sng" algn="ctr">
                      <a:solidFill>
                        <a:srgbClr val="747480"/>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hMerge="1">
                  <a:txBody>
                    <a:bodyPr/>
                    <a:lstStyle/>
                    <a:p>
                      <a:endParaRPr lang="en-US" dirty="0"/>
                    </a:p>
                  </a:txBody>
                  <a:tcPr/>
                </a:tc>
                <a:extLst>
                  <a:ext uri="{0D108BD9-81ED-4DB2-BD59-A6C34878D82A}">
                    <a16:rowId xmlns:a16="http://schemas.microsoft.com/office/drawing/2014/main" val="10000"/>
                  </a:ext>
                </a:extLst>
              </a:tr>
              <a:tr h="1186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EYInterstate" panose="02000503020000020004" pitchFamily="2" charset="0"/>
                        </a:rPr>
                        <a:t>Excess remuneration</a:t>
                      </a:r>
                    </a:p>
                  </a:txBody>
                  <a:tcPr marT="91440" marB="91440" anchor="ctr">
                    <a:lnL w="12700" cap="flat" cmpd="sng" algn="ctr">
                      <a:solidFill>
                        <a:srgbClr val="C4C4CD"/>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C4C4CD"/>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chemeClr val="tx1"/>
                          </a:solidFill>
                          <a:latin typeface="EYInterstate" panose="02000503020000020004" pitchFamily="2" charset="0"/>
                        </a:rPr>
                        <a:t>&gt;$1m</a:t>
                      </a:r>
                    </a:p>
                  </a:txBody>
                  <a:tcPr marT="91440" marB="91440" anchor="ctr">
                    <a:lnL w="6350" cap="flat" cmpd="sng" algn="ctr">
                      <a:solidFill>
                        <a:srgbClr val="FFFFFF"/>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1"/>
                  </a:ext>
                </a:extLst>
              </a:tr>
              <a:tr h="1186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EYInterstate" panose="02000503020000020004" pitchFamily="2" charset="0"/>
                        </a:rPr>
                        <a:t>Parachute payments </a:t>
                      </a:r>
                    </a:p>
                  </a:txBody>
                  <a:tcPr marT="91440" marB="91440" anchor="ctr">
                    <a:lnL w="12700" cap="flat" cmpd="sng" algn="ctr">
                      <a:solidFill>
                        <a:srgbClr val="C4C4C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a:buSzPct val="100000"/>
                      </a:pPr>
                      <a:r>
                        <a:rPr lang="en-US" sz="1600" b="0" i="0" dirty="0">
                          <a:solidFill>
                            <a:schemeClr val="tx1"/>
                          </a:solidFill>
                          <a:latin typeface="EYInterstate" panose="02000503020000020004" pitchFamily="2" charset="0"/>
                        </a:rPr>
                        <a:t>Separation pay </a:t>
                      </a:r>
                    </a:p>
                    <a:p>
                      <a:pPr>
                        <a:buSzPct val="100000"/>
                      </a:pPr>
                      <a:r>
                        <a:rPr lang="en-US" sz="3200" b="1" i="0" kern="1200" dirty="0">
                          <a:solidFill>
                            <a:schemeClr val="tx1"/>
                          </a:solidFill>
                          <a:latin typeface="EYInterstate" panose="02000503020000020004" pitchFamily="2" charset="0"/>
                          <a:ea typeface="+mn-ea"/>
                          <a:cs typeface="+mn-cs"/>
                        </a:rPr>
                        <a:t>&gt;3x </a:t>
                      </a:r>
                      <a:br>
                        <a:rPr lang="en-US" sz="3200" b="1" i="0" kern="1200" dirty="0">
                          <a:solidFill>
                            <a:schemeClr val="tx1"/>
                          </a:solidFill>
                          <a:latin typeface="EYInterstate" panose="02000503020000020004" pitchFamily="2" charset="0"/>
                          <a:ea typeface="+mn-ea"/>
                          <a:cs typeface="+mn-cs"/>
                        </a:rPr>
                      </a:br>
                      <a:r>
                        <a:rPr lang="en-US" sz="1600" b="0" i="0" kern="1200" dirty="0">
                          <a:solidFill>
                            <a:schemeClr val="tx1"/>
                          </a:solidFill>
                          <a:latin typeface="EYInterstate" panose="02000503020000020004" pitchFamily="2" charset="0"/>
                          <a:ea typeface="+mn-ea"/>
                          <a:cs typeface="+mn-cs"/>
                        </a:rPr>
                        <a:t>“</a:t>
                      </a:r>
                      <a:r>
                        <a:rPr lang="en-US" sz="1600" b="0" i="0" dirty="0">
                          <a:solidFill>
                            <a:schemeClr val="tx1"/>
                          </a:solidFill>
                          <a:latin typeface="EYInterstate" panose="02000503020000020004" pitchFamily="2" charset="0"/>
                        </a:rPr>
                        <a:t>base amount”</a:t>
                      </a:r>
                    </a:p>
                  </a:txBody>
                  <a:tcPr marT="91440" marB="91440" anchor="ctr">
                    <a:lnL w="6350" cap="flat" cmpd="sng" algn="ctr">
                      <a:solidFill>
                        <a:srgbClr val="FFFFFF"/>
                      </a:solidFill>
                      <a:prstDash val="solid"/>
                      <a:round/>
                      <a:headEnd type="none" w="med" len="med"/>
                      <a:tailEnd type="none" w="med" len="med"/>
                    </a:lnL>
                    <a:lnR w="12700" cap="flat" cmpd="sng" algn="ctr">
                      <a:solidFill>
                        <a:srgbClr val="C4C4C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2"/>
                  </a:ext>
                </a:extLst>
              </a:tr>
              <a:tr h="1186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EYInterstate" panose="02000503020000020004" pitchFamily="2" charset="0"/>
                        </a:rPr>
                        <a:t>Excise tax</a:t>
                      </a:r>
                    </a:p>
                  </a:txBody>
                  <a:tcPr marT="91440" marB="91440" anchor="ctr">
                    <a:lnL w="12700" cap="flat" cmpd="sng" algn="ctr">
                      <a:solidFill>
                        <a:srgbClr val="C4C4C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kern="1200" dirty="0">
                          <a:solidFill>
                            <a:schemeClr val="tx1"/>
                          </a:solidFill>
                          <a:latin typeface="EYInterstate" panose="02000503020000020004" pitchFamily="2" charset="0"/>
                          <a:ea typeface="+mn-ea"/>
                          <a:cs typeface="+mn-cs"/>
                        </a:rPr>
                        <a:t>21%</a:t>
                      </a:r>
                    </a:p>
                  </a:txBody>
                  <a:tcPr marT="91440" marB="91440" anchor="ctr">
                    <a:lnL w="6350" cap="flat" cmpd="sng" algn="ctr">
                      <a:solidFill>
                        <a:srgbClr val="FFFFFF"/>
                      </a:solidFill>
                      <a:prstDash val="solid"/>
                      <a:round/>
                      <a:headEnd type="none" w="med" len="med"/>
                      <a:tailEnd type="none" w="med" len="med"/>
                    </a:lnL>
                    <a:lnR w="12700" cap="flat" cmpd="sng" algn="ctr">
                      <a:solidFill>
                        <a:srgbClr val="C4C4CD"/>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AFC26E96-45E8-492D-9010-D9BE71C3A5F5}"/>
              </a:ext>
            </a:extLst>
          </p:cNvPr>
          <p:cNvSpPr>
            <a:spLocks noGrp="1"/>
          </p:cNvSpPr>
          <p:nvPr>
            <p:ph type="title"/>
          </p:nvPr>
        </p:nvSpPr>
        <p:spPr/>
        <p:txBody>
          <a:bodyPr/>
          <a:lstStyle/>
          <a:p>
            <a:r>
              <a:rPr lang="en-US" dirty="0"/>
              <a:t>IRC Section 4960 overview</a:t>
            </a:r>
          </a:p>
        </p:txBody>
      </p:sp>
      <p:grpSp>
        <p:nvGrpSpPr>
          <p:cNvPr id="3" name="Group 2">
            <a:extLst>
              <a:ext uri="{FF2B5EF4-FFF2-40B4-BE49-F238E27FC236}">
                <a16:creationId xmlns:a16="http://schemas.microsoft.com/office/drawing/2014/main" id="{B5F3AB89-39FB-96CA-CDFE-C03070713B6D}"/>
              </a:ext>
            </a:extLst>
          </p:cNvPr>
          <p:cNvGrpSpPr/>
          <p:nvPr/>
        </p:nvGrpSpPr>
        <p:grpSpPr>
          <a:xfrm>
            <a:off x="1724410" y="1461786"/>
            <a:ext cx="3874475" cy="3948830"/>
            <a:chOff x="1036150" y="1148437"/>
            <a:chExt cx="3874475" cy="3948830"/>
          </a:xfrm>
        </p:grpSpPr>
        <p:sp>
          <p:nvSpPr>
            <p:cNvPr id="4" name="Rectangle 3"/>
            <p:cNvSpPr/>
            <p:nvPr/>
          </p:nvSpPr>
          <p:spPr>
            <a:xfrm>
              <a:off x="1036150" y="1148437"/>
              <a:ext cx="3791488" cy="3948830"/>
            </a:xfrm>
            <a:prstGeom prst="rect">
              <a:avLst/>
            </a:prstGeom>
            <a:noFill/>
            <a:ln w="12700">
              <a:solidFill>
                <a:schemeClr val="tx2"/>
              </a:solidFill>
            </a:ln>
          </p:spPr>
          <p:style>
            <a:lnRef idx="2">
              <a:schemeClr val="dk1"/>
            </a:lnRef>
            <a:fillRef idx="1">
              <a:schemeClr val="lt1"/>
            </a:fillRef>
            <a:effectRef idx="0">
              <a:schemeClr val="dk1"/>
            </a:effectRef>
            <a:fontRef idx="minor">
              <a:schemeClr val="dk1"/>
            </a:fontRef>
          </p:style>
          <p:txBody>
            <a:bodyPr tIns="91440" rIns="182880" bIns="91440" rtlCol="0" anchor="ctr" anchorCtr="0"/>
            <a:lstStyle/>
            <a:p>
              <a:pPr>
                <a:lnSpc>
                  <a:spcPct val="125000"/>
                </a:lnSpc>
                <a:buClr>
                  <a:srgbClr val="646464"/>
                </a:buClr>
                <a:defRPr/>
              </a:pPr>
              <a:r>
                <a:rPr lang="en-US" dirty="0">
                  <a:solidFill>
                    <a:schemeClr val="bg1"/>
                  </a:solidFill>
                  <a:latin typeface="EYInterstate" panose="02000503020000020004" pitchFamily="2" charset="0"/>
                  <a:ea typeface="Arial"/>
                  <a:cs typeface="Times New Roman"/>
                </a:rPr>
                <a:t>IRC Section 4960 imposes a 21% excise tax on (1) remuneration in excess of $1m paid for a tax year or (2) any “excess parachute payments” paid to “covered employees” of any applicable tax-exempt organization (ATEO) or related organization.</a:t>
              </a:r>
            </a:p>
          </p:txBody>
        </p:sp>
        <p:sp>
          <p:nvSpPr>
            <p:cNvPr id="2" name="Rectangle 1">
              <a:extLst>
                <a:ext uri="{FF2B5EF4-FFF2-40B4-BE49-F238E27FC236}">
                  <a16:creationId xmlns:a16="http://schemas.microsoft.com/office/drawing/2014/main" id="{3BF316FF-8832-0347-AB60-FCE7CD091345}"/>
                </a:ext>
              </a:extLst>
            </p:cNvPr>
            <p:cNvSpPr/>
            <p:nvPr/>
          </p:nvSpPr>
          <p:spPr>
            <a:xfrm>
              <a:off x="4837473" y="1829910"/>
              <a:ext cx="73152" cy="258588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spTree>
    <p:extLst>
      <p:ext uri="{BB962C8B-B14F-4D97-AF65-F5344CB8AC3E}">
        <p14:creationId xmlns:p14="http://schemas.microsoft.com/office/powerpoint/2010/main" val="1106352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61F31D2-4974-422A-A7FF-5305EA76E38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761F31D2-4974-422A-A7FF-5305EA76E38E}"/>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EB0495B-14DD-4D03-BABA-3E80ACE7E5AF}"/>
              </a:ext>
            </a:extLst>
          </p:cNvPr>
          <p:cNvSpPr>
            <a:spLocks noGrp="1"/>
          </p:cNvSpPr>
          <p:nvPr>
            <p:ph type="title"/>
          </p:nvPr>
        </p:nvSpPr>
        <p:spPr/>
        <p:txBody>
          <a:bodyPr vert="horz"/>
          <a:lstStyle/>
          <a:p>
            <a:r>
              <a:rPr lang="en-US" dirty="0"/>
              <a:t>IRC Section 4960 remuneration</a:t>
            </a:r>
          </a:p>
        </p:txBody>
      </p:sp>
      <p:sp>
        <p:nvSpPr>
          <p:cNvPr id="5" name="Content Placeholder 4">
            <a:extLst>
              <a:ext uri="{FF2B5EF4-FFF2-40B4-BE49-F238E27FC236}">
                <a16:creationId xmlns:a16="http://schemas.microsoft.com/office/drawing/2014/main" id="{2E6FE7A7-FC22-46DF-AF0F-4701B37F976C}"/>
              </a:ext>
            </a:extLst>
          </p:cNvPr>
          <p:cNvSpPr>
            <a:spLocks noGrp="1"/>
          </p:cNvSpPr>
          <p:nvPr>
            <p:ph sz="quarter" idx="16"/>
          </p:nvPr>
        </p:nvSpPr>
        <p:spPr>
          <a:xfrm>
            <a:off x="444466" y="1020763"/>
            <a:ext cx="11303067" cy="4638675"/>
          </a:xfrm>
        </p:spPr>
        <p:txBody>
          <a:bodyPr/>
          <a:lstStyle/>
          <a:p>
            <a:r>
              <a:rPr lang="en-US" spc="-20" dirty="0"/>
              <a:t>For tax years beginning before December 31, 2025, the definition of “covered employee” includes the top five highest paid employees from the filing organization.</a:t>
            </a:r>
          </a:p>
          <a:p>
            <a:r>
              <a:rPr lang="en-US" spc="-20" dirty="0"/>
              <a:t>For tax years beginning after December 31, 2025 , the d</a:t>
            </a:r>
            <a:r>
              <a:rPr lang="en-US" dirty="0">
                <a:ea typeface="Calibri" pitchFamily="34" charset="-122"/>
                <a:cs typeface="Calibri" pitchFamily="34" charset="-120"/>
              </a:rPr>
              <a:t>efinition of “covered employee” is broadened by the OBBBA to any employee receiving &gt;$1m from a tax-exempt employer at any time after 2016. Medical-services exception preserved — but C-suite, IT, finance leadership at hospitals are exposed.</a:t>
            </a:r>
            <a:endParaRPr lang="en-US" spc="-20" dirty="0"/>
          </a:p>
          <a:p>
            <a:r>
              <a:rPr lang="en-US" dirty="0"/>
              <a:t>Renumeration includes amounts paid by related organizations.</a:t>
            </a:r>
          </a:p>
          <a:p>
            <a:r>
              <a:rPr lang="en-US" dirty="0"/>
              <a:t>The vesting-based timing rule applies to everything but salary (e.g., bonuses, 457(f) plans, nongovernmental 457(b) plans), which may not match Box 1 on Form W-2.</a:t>
            </a:r>
          </a:p>
          <a:p>
            <a:r>
              <a:rPr lang="en-US" dirty="0"/>
              <a:t>Earnings in 457(f) and nongovernmental 457(b) plans must be included annually:</a:t>
            </a:r>
          </a:p>
          <a:p>
            <a:pPr lvl="1"/>
            <a:r>
              <a:rPr lang="en-US" dirty="0"/>
              <a:t>Employee-by-employee earnings must be calculated across all plans of each employer.</a:t>
            </a:r>
          </a:p>
          <a:p>
            <a:pPr lvl="1"/>
            <a:r>
              <a:rPr lang="en-US" dirty="0"/>
              <a:t>Losses can offset earnings, but not contributions/benefit accruals, so net losses carry forward.</a:t>
            </a:r>
          </a:p>
          <a:p>
            <a:r>
              <a:rPr lang="en-US" dirty="0"/>
              <a:t>The value of group-term life insurance in excess of $50,000 is not included, even though it is reported in Box 1 of Form W-2.</a:t>
            </a:r>
          </a:p>
        </p:txBody>
      </p:sp>
    </p:spTree>
    <p:extLst>
      <p:ext uri="{BB962C8B-B14F-4D97-AF65-F5344CB8AC3E}">
        <p14:creationId xmlns:p14="http://schemas.microsoft.com/office/powerpoint/2010/main" val="3361382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62C815C-4063-FC9E-ADEC-119596885B02}"/>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think-cell data - do not delete" hidden="1">
                        <a:extLst>
                          <a:ext uri="{FF2B5EF4-FFF2-40B4-BE49-F238E27FC236}">
                            <a16:creationId xmlns:a16="http://schemas.microsoft.com/office/drawing/2014/main" id="{062C815C-4063-FC9E-ADEC-119596885B02}"/>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13DC244-3116-80C2-A264-58129B084009}"/>
              </a:ext>
            </a:extLst>
          </p:cNvPr>
          <p:cNvSpPr>
            <a:spLocks noGrp="1"/>
          </p:cNvSpPr>
          <p:nvPr>
            <p:ph type="title"/>
          </p:nvPr>
        </p:nvSpPr>
        <p:spPr>
          <a:xfrm>
            <a:off x="485523" y="382588"/>
            <a:ext cx="11224347" cy="638175"/>
          </a:xfrm>
        </p:spPr>
        <p:txBody>
          <a:bodyPr vert="horz"/>
          <a:lstStyle/>
          <a:p>
            <a:r>
              <a:rPr lang="en-US" dirty="0"/>
              <a:t>IRC </a:t>
            </a:r>
            <a:r>
              <a:rPr lang="en-IN" dirty="0"/>
              <a:t>Section 4960 enforcement activity</a:t>
            </a:r>
          </a:p>
        </p:txBody>
      </p:sp>
      <p:sp>
        <p:nvSpPr>
          <p:cNvPr id="2" name="Content Placeholder 1">
            <a:extLst>
              <a:ext uri="{FF2B5EF4-FFF2-40B4-BE49-F238E27FC236}">
                <a16:creationId xmlns:a16="http://schemas.microsoft.com/office/drawing/2014/main" id="{2DF61CEA-E698-5E83-4EC9-01ABB972C954}"/>
              </a:ext>
            </a:extLst>
          </p:cNvPr>
          <p:cNvSpPr>
            <a:spLocks noGrp="1"/>
          </p:cNvSpPr>
          <p:nvPr>
            <p:ph sz="quarter" idx="16"/>
          </p:nvPr>
        </p:nvSpPr>
        <p:spPr>
          <a:xfrm>
            <a:off x="1525588" y="3429000"/>
            <a:ext cx="10185400" cy="2620963"/>
          </a:xfrm>
        </p:spPr>
        <p:txBody>
          <a:bodyPr/>
          <a:lstStyle/>
          <a:p>
            <a:r>
              <a:rPr lang="en-IN" sz="2000" dirty="0"/>
              <a:t>“Compliance check information requests”</a:t>
            </a:r>
          </a:p>
          <a:p>
            <a:r>
              <a:rPr lang="en-IN" sz="2000" dirty="0"/>
              <a:t>Examinations</a:t>
            </a:r>
          </a:p>
          <a:p>
            <a:endParaRPr lang="en-IN" sz="2000" dirty="0"/>
          </a:p>
        </p:txBody>
      </p:sp>
      <p:pic>
        <p:nvPicPr>
          <p:cNvPr id="9" name="Picture 8" descr="A person using a phone at a train station&#10;&#10;Description automatically generated">
            <a:extLst>
              <a:ext uri="{FF2B5EF4-FFF2-40B4-BE49-F238E27FC236}">
                <a16:creationId xmlns:a16="http://schemas.microsoft.com/office/drawing/2014/main" id="{D6C368A0-B47D-E379-D37D-4F3E96DF13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192"/>
          <a:stretch/>
        </p:blipFill>
        <p:spPr>
          <a:xfrm>
            <a:off x="1527176" y="1130300"/>
            <a:ext cx="9140824" cy="2011680"/>
          </a:xfrm>
          <a:prstGeom prst="rect">
            <a:avLst/>
          </a:prstGeom>
        </p:spPr>
      </p:pic>
    </p:spTree>
    <p:extLst>
      <p:ext uri="{BB962C8B-B14F-4D97-AF65-F5344CB8AC3E}">
        <p14:creationId xmlns:p14="http://schemas.microsoft.com/office/powerpoint/2010/main" val="1941002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B16E4-7E2D-5935-FF79-EA9040418C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167B32-4888-17C5-B9A4-766785C91811}"/>
              </a:ext>
            </a:extLst>
          </p:cNvPr>
          <p:cNvSpPr>
            <a:spLocks noGrp="1"/>
          </p:cNvSpPr>
          <p:nvPr>
            <p:ph type="body" sz="quarter" idx="13"/>
          </p:nvPr>
        </p:nvSpPr>
        <p:spPr>
          <a:xfrm>
            <a:off x="485775" y="370800"/>
            <a:ext cx="7394575" cy="313932"/>
          </a:xfrm>
        </p:spPr>
        <p:txBody>
          <a:bodyPr/>
          <a:lstStyle/>
          <a:p>
            <a:r>
              <a:rPr lang="en-US" dirty="0"/>
              <a:t>Polling question 2</a:t>
            </a:r>
          </a:p>
        </p:txBody>
      </p:sp>
      <p:sp>
        <p:nvSpPr>
          <p:cNvPr id="8" name="Content Placeholder 7">
            <a:extLst>
              <a:ext uri="{FF2B5EF4-FFF2-40B4-BE49-F238E27FC236}">
                <a16:creationId xmlns:a16="http://schemas.microsoft.com/office/drawing/2014/main" id="{C58B61B5-7BA4-EC8F-46AD-62AF3C3D2756}"/>
              </a:ext>
            </a:extLst>
          </p:cNvPr>
          <p:cNvSpPr>
            <a:spLocks noGrp="1"/>
          </p:cNvSpPr>
          <p:nvPr>
            <p:ph sz="quarter" idx="16"/>
          </p:nvPr>
        </p:nvSpPr>
        <p:spPr>
          <a:xfrm>
            <a:off x="485521" y="1411287"/>
            <a:ext cx="11224800" cy="4638675"/>
          </a:xfrm>
        </p:spPr>
        <p:txBody>
          <a:bodyPr/>
          <a:lstStyle/>
          <a:p>
            <a:r>
              <a:rPr lang="en-US" dirty="0"/>
              <a:t>True or false: I have filed a Form 4720 for my organization in previous years. </a:t>
            </a:r>
          </a:p>
          <a:p>
            <a:pPr lvl="1"/>
            <a:r>
              <a:rPr lang="pt-BR" dirty="0"/>
              <a:t>True</a:t>
            </a:r>
          </a:p>
          <a:p>
            <a:pPr lvl="1"/>
            <a:r>
              <a:rPr lang="pt-BR" dirty="0"/>
              <a:t>False</a:t>
            </a:r>
          </a:p>
          <a:p>
            <a:pPr lvl="1"/>
            <a:r>
              <a:rPr lang="pt-BR" dirty="0"/>
              <a:t>I don’t know</a:t>
            </a:r>
          </a:p>
          <a:p>
            <a:pPr lvl="1"/>
            <a:r>
              <a:rPr lang="pt-BR" dirty="0"/>
              <a:t>N/A (EY employee) </a:t>
            </a:r>
          </a:p>
          <a:p>
            <a:pPr lvl="1"/>
            <a:endParaRPr lang="en-US" dirty="0"/>
          </a:p>
        </p:txBody>
      </p:sp>
    </p:spTree>
    <p:extLst>
      <p:ext uri="{BB962C8B-B14F-4D97-AF65-F5344CB8AC3E}">
        <p14:creationId xmlns:p14="http://schemas.microsoft.com/office/powerpoint/2010/main" val="1412840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3F3B3-4C92-F95D-A48D-326B1D357674}"/>
              </a:ext>
            </a:extLst>
          </p:cNvPr>
          <p:cNvSpPr>
            <a:spLocks noGrp="1"/>
          </p:cNvSpPr>
          <p:nvPr>
            <p:ph type="title"/>
          </p:nvPr>
        </p:nvSpPr>
        <p:spPr>
          <a:xfrm>
            <a:off x="414213" y="1509230"/>
            <a:ext cx="7394575" cy="2869882"/>
          </a:xfrm>
        </p:spPr>
        <p:txBody>
          <a:bodyPr/>
          <a:lstStyle/>
          <a:p>
            <a:r>
              <a:rPr lang="en-US" dirty="0"/>
              <a:t>Public disclosure </a:t>
            </a:r>
            <a:br>
              <a:rPr lang="en-US" dirty="0"/>
            </a:br>
            <a:r>
              <a:rPr lang="en-US" dirty="0"/>
              <a:t>of executive compensation: </a:t>
            </a:r>
            <a:br>
              <a:rPr lang="en-US" dirty="0"/>
            </a:br>
            <a:r>
              <a:rPr lang="en-US" dirty="0"/>
              <a:t>Form 990</a:t>
            </a:r>
          </a:p>
        </p:txBody>
      </p:sp>
    </p:spTree>
    <p:extLst>
      <p:ext uri="{BB962C8B-B14F-4D97-AF65-F5344CB8AC3E}">
        <p14:creationId xmlns:p14="http://schemas.microsoft.com/office/powerpoint/2010/main" val="4232063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person, window, indoor&#10;&#10;Description automatically generated">
            <a:extLst>
              <a:ext uri="{FF2B5EF4-FFF2-40B4-BE49-F238E27FC236}">
                <a16:creationId xmlns:a16="http://schemas.microsoft.com/office/drawing/2014/main" id="{881D76D4-70EE-8C27-B260-048163793D84}"/>
              </a:ext>
            </a:extLst>
          </p:cNvPr>
          <p:cNvPicPr>
            <a:picLocks/>
          </p:cNvPicPr>
          <p:nvPr/>
        </p:nvPicPr>
        <p:blipFill rotWithShape="1">
          <a:blip r:embed="rId4" cstate="screen">
            <a:extLst>
              <a:ext uri="{28A0092B-C50C-407E-A947-70E740481C1C}">
                <a14:useLocalDpi xmlns:a14="http://schemas.microsoft.com/office/drawing/2010/main"/>
              </a:ext>
            </a:extLst>
          </a:blip>
          <a:srcRect t="11733" b="11631"/>
          <a:stretch/>
        </p:blipFill>
        <p:spPr>
          <a:xfrm>
            <a:off x="6349868" y="9061"/>
            <a:ext cx="5842132" cy="6848939"/>
          </a:xfrm>
          <a:prstGeom prst="rect">
            <a:avLst/>
          </a:prstGeom>
        </p:spPr>
      </p:pic>
      <p:graphicFrame>
        <p:nvGraphicFramePr>
          <p:cNvPr id="11" name="Object 10" hidden="1">
            <a:extLst>
              <a:ext uri="{FF2B5EF4-FFF2-40B4-BE49-F238E27FC236}">
                <a16:creationId xmlns:a16="http://schemas.microsoft.com/office/drawing/2014/main" id="{D40654A7-458C-4F01-953F-17A1EC639B8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11" name="Object 10" hidden="1">
                        <a:extLst>
                          <a:ext uri="{FF2B5EF4-FFF2-40B4-BE49-F238E27FC236}">
                            <a16:creationId xmlns:a16="http://schemas.microsoft.com/office/drawing/2014/main" id="{D40654A7-458C-4F01-953F-17A1EC639B83}"/>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85522" y="1411289"/>
            <a:ext cx="5610479" cy="4638673"/>
          </a:xfrm>
        </p:spPr>
        <p:txBody>
          <a:bodyPr/>
          <a:lstStyle/>
          <a:p>
            <a:r>
              <a:rPr lang="en-US" altLang="en-US" sz="1800" dirty="0"/>
              <a:t>Transparency</a:t>
            </a:r>
          </a:p>
          <a:p>
            <a:r>
              <a:rPr lang="en-US" altLang="en-US" sz="1800" dirty="0"/>
              <a:t>Relationships </a:t>
            </a:r>
          </a:p>
          <a:p>
            <a:pPr lvl="1"/>
            <a:r>
              <a:rPr lang="en-US" altLang="en-US" sz="1800" dirty="0"/>
              <a:t>Officers</a:t>
            </a:r>
          </a:p>
          <a:p>
            <a:pPr lvl="1"/>
            <a:r>
              <a:rPr lang="en-US" altLang="en-US" sz="1800" dirty="0"/>
              <a:t>Directors</a:t>
            </a:r>
          </a:p>
          <a:p>
            <a:pPr lvl="1"/>
            <a:r>
              <a:rPr lang="en-US" altLang="en-US" sz="1800" dirty="0"/>
              <a:t>Key employees</a:t>
            </a:r>
          </a:p>
          <a:p>
            <a:pPr lvl="1"/>
            <a:r>
              <a:rPr lang="en-US" altLang="en-US" sz="1800" dirty="0"/>
              <a:t>Contractors</a:t>
            </a:r>
          </a:p>
          <a:p>
            <a:r>
              <a:rPr lang="en-US" altLang="en-US" sz="1800" dirty="0"/>
              <a:t>Organization assets used for exempt purposes </a:t>
            </a:r>
          </a:p>
          <a:p>
            <a:r>
              <a:rPr lang="en-US" altLang="en-US" sz="1800" dirty="0"/>
              <a:t>Protects the employee/officer </a:t>
            </a:r>
            <a:r>
              <a:rPr lang="en-US" altLang="en-US" sz="1800" dirty="0">
                <a:latin typeface="Arial" panose="020B0604020202020204" pitchFamily="34" charset="0"/>
                <a:cs typeface="Arial" panose="020B0604020202020204" pitchFamily="34" charset="0"/>
              </a:rPr>
              <a:t>‒</a:t>
            </a:r>
            <a:r>
              <a:rPr lang="en-US" altLang="en-US" sz="1800" dirty="0"/>
              <a:t> automatic excess benefit rules </a:t>
            </a:r>
            <a:r>
              <a:rPr lang="en-US" altLang="en-US" sz="1800" dirty="0">
                <a:latin typeface="Arial" panose="020B0604020202020204" pitchFamily="34" charset="0"/>
                <a:cs typeface="Arial" panose="020B0604020202020204" pitchFamily="34" charset="0"/>
              </a:rPr>
              <a:t>‒</a:t>
            </a:r>
            <a:r>
              <a:rPr lang="en-US" altLang="en-US" sz="1800" dirty="0"/>
              <a:t> an automatic excess benefit transaction results if the organization provides an economic benefit to a disqualified person and fails to document it as a payment for services</a:t>
            </a:r>
          </a:p>
          <a:p>
            <a:endParaRPr lang="en-US" altLang="en-US" dirty="0"/>
          </a:p>
          <a:p>
            <a:pPr lvl="1"/>
            <a:endParaRPr lang="en-GB" dirty="0"/>
          </a:p>
        </p:txBody>
      </p:sp>
      <p:sp>
        <p:nvSpPr>
          <p:cNvPr id="2" name="Title 1"/>
          <p:cNvSpPr>
            <a:spLocks noGrp="1"/>
          </p:cNvSpPr>
          <p:nvPr>
            <p:ph type="title"/>
          </p:nvPr>
        </p:nvSpPr>
        <p:spPr>
          <a:xfrm>
            <a:off x="485523" y="382588"/>
            <a:ext cx="5610477" cy="638175"/>
          </a:xfrm>
        </p:spPr>
        <p:txBody>
          <a:bodyPr vert="horz"/>
          <a:lstStyle/>
          <a:p>
            <a:r>
              <a:rPr lang="en-GB" dirty="0"/>
              <a:t>Form 990, Part VII compensation reporting</a:t>
            </a:r>
          </a:p>
        </p:txBody>
      </p:sp>
      <p:grpSp>
        <p:nvGrpSpPr>
          <p:cNvPr id="19" name="Logo">
            <a:extLst>
              <a:ext uri="{FF2B5EF4-FFF2-40B4-BE49-F238E27FC236}">
                <a16:creationId xmlns:a16="http://schemas.microsoft.com/office/drawing/2014/main" id="{06F9F366-8CBC-ABA0-090F-F6E42D536C24}"/>
              </a:ext>
            </a:extLst>
          </p:cNvPr>
          <p:cNvGrpSpPr/>
          <p:nvPr/>
        </p:nvGrpSpPr>
        <p:grpSpPr bwMode="black">
          <a:xfrm>
            <a:off x="11623900" y="6276977"/>
            <a:ext cx="346158" cy="355219"/>
            <a:chOff x="7110" y="4004"/>
            <a:chExt cx="191" cy="196"/>
          </a:xfrm>
        </p:grpSpPr>
        <p:sp>
          <p:nvSpPr>
            <p:cNvPr id="20" name="Freeform 5">
              <a:extLst>
                <a:ext uri="{FF2B5EF4-FFF2-40B4-BE49-F238E27FC236}">
                  <a16:creationId xmlns:a16="http://schemas.microsoft.com/office/drawing/2014/main" id="{B0E7CF6D-36BB-B061-718D-F1F5DB1F5813}"/>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21" name="Freeform 6">
              <a:extLst>
                <a:ext uri="{FF2B5EF4-FFF2-40B4-BE49-F238E27FC236}">
                  <a16:creationId xmlns:a16="http://schemas.microsoft.com/office/drawing/2014/main" id="{58E79DC6-8DB7-B252-1F03-0EF8940CED9C}"/>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22" name="Freeform 7">
              <a:extLst>
                <a:ext uri="{FF2B5EF4-FFF2-40B4-BE49-F238E27FC236}">
                  <a16:creationId xmlns:a16="http://schemas.microsoft.com/office/drawing/2014/main" id="{C063273D-B8E9-DB32-DC44-34F1BF1AC9B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grpSp>
    </p:spTree>
    <p:extLst>
      <p:ext uri="{BB962C8B-B14F-4D97-AF65-F5344CB8AC3E}">
        <p14:creationId xmlns:p14="http://schemas.microsoft.com/office/powerpoint/2010/main" val="137108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82B1A2-0FBB-40FC-94AF-107A52D860B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6182B1A2-0FBB-40FC-94AF-107A52D860B9}"/>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Form 990, Part VII compensation reporting (cont.)</a:t>
            </a:r>
          </a:p>
        </p:txBody>
      </p:sp>
      <p:sp>
        <p:nvSpPr>
          <p:cNvPr id="5" name="Content Placeholder 4">
            <a:extLst>
              <a:ext uri="{FF2B5EF4-FFF2-40B4-BE49-F238E27FC236}">
                <a16:creationId xmlns:a16="http://schemas.microsoft.com/office/drawing/2014/main" id="{5D606F00-A728-2E5B-9C55-2DC5430ADF2F}"/>
              </a:ext>
            </a:extLst>
          </p:cNvPr>
          <p:cNvSpPr>
            <a:spLocks noGrp="1"/>
          </p:cNvSpPr>
          <p:nvPr>
            <p:ph sz="quarter" idx="16"/>
          </p:nvPr>
        </p:nvSpPr>
        <p:spPr/>
        <p:txBody>
          <a:bodyPr/>
          <a:lstStyle/>
          <a:p>
            <a:r>
              <a:rPr lang="en-US" sz="1800" dirty="0"/>
              <a:t>All current officers and directors need to be reported regardless of amount:</a:t>
            </a:r>
          </a:p>
          <a:p>
            <a:pPr lvl="1"/>
            <a:r>
              <a:rPr lang="en-US" sz="1800" dirty="0"/>
              <a:t>“Current” means the individual served during the organization’s fiscal/tax year (even partially).</a:t>
            </a:r>
          </a:p>
          <a:p>
            <a:r>
              <a:rPr lang="en-US" sz="1800" dirty="0"/>
              <a:t>Key employee:</a:t>
            </a:r>
          </a:p>
          <a:p>
            <a:pPr lvl="1"/>
            <a:r>
              <a:rPr lang="en-US" sz="1800" dirty="0"/>
              <a:t>Organization-wide control, similar to an officer, director or trustee, </a:t>
            </a:r>
            <a:r>
              <a:rPr lang="en-US" sz="1800" b="1" dirty="0"/>
              <a:t>or</a:t>
            </a:r>
            <a:r>
              <a:rPr lang="en-US" sz="1800" dirty="0"/>
              <a:t> control over 10% of the organization’s activities, assets, income or expenses.</a:t>
            </a:r>
            <a:endParaRPr lang="en-US" sz="1800" b="1" dirty="0"/>
          </a:p>
          <a:p>
            <a:pPr lvl="1"/>
            <a:r>
              <a:rPr lang="en-US" sz="1800" dirty="0"/>
              <a:t>One of 20 highest compensated:</a:t>
            </a:r>
          </a:p>
          <a:p>
            <a:endParaRPr lang="en-IN" dirty="0"/>
          </a:p>
        </p:txBody>
      </p:sp>
      <p:graphicFrame>
        <p:nvGraphicFramePr>
          <p:cNvPr id="6" name="Content Placeholder 20">
            <a:extLst>
              <a:ext uri="{FF2B5EF4-FFF2-40B4-BE49-F238E27FC236}">
                <a16:creationId xmlns:a16="http://schemas.microsoft.com/office/drawing/2014/main" id="{DE44FD31-67F4-C007-C19A-A11223258B4D}"/>
              </a:ext>
            </a:extLst>
          </p:cNvPr>
          <p:cNvGraphicFramePr>
            <a:graphicFrameLocks/>
          </p:cNvGraphicFramePr>
          <p:nvPr>
            <p:extLst>
              <p:ext uri="{D42A27DB-BD31-4B8C-83A1-F6EECF244321}">
                <p14:modId xmlns:p14="http://schemas.microsoft.com/office/powerpoint/2010/main" val="87316519"/>
              </p:ext>
            </p:extLst>
          </p:nvPr>
        </p:nvGraphicFramePr>
        <p:xfrm>
          <a:off x="1959961" y="4023144"/>
          <a:ext cx="7683910" cy="1880669"/>
        </p:xfrm>
        <a:graphic>
          <a:graphicData uri="http://schemas.openxmlformats.org/drawingml/2006/table">
            <a:tbl>
              <a:tblPr firstRow="1" bandRow="1"/>
              <a:tblGrid>
                <a:gridCol w="4448198">
                  <a:extLst>
                    <a:ext uri="{9D8B030D-6E8A-4147-A177-3AD203B41FA5}">
                      <a16:colId xmlns:a16="http://schemas.microsoft.com/office/drawing/2014/main" val="20000"/>
                    </a:ext>
                  </a:extLst>
                </a:gridCol>
                <a:gridCol w="1617856">
                  <a:extLst>
                    <a:ext uri="{9D8B030D-6E8A-4147-A177-3AD203B41FA5}">
                      <a16:colId xmlns:a16="http://schemas.microsoft.com/office/drawing/2014/main" val="20001"/>
                    </a:ext>
                  </a:extLst>
                </a:gridCol>
                <a:gridCol w="1617856">
                  <a:extLst>
                    <a:ext uri="{9D8B030D-6E8A-4147-A177-3AD203B41FA5}">
                      <a16:colId xmlns:a16="http://schemas.microsoft.com/office/drawing/2014/main" val="20002"/>
                    </a:ext>
                  </a:extLst>
                </a:gridCol>
              </a:tblGrid>
              <a:tr h="342186">
                <a:tc>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r>
                        <a:rPr lang="en-GB" sz="1400" b="0" dirty="0">
                          <a:solidFill>
                            <a:srgbClr val="333333"/>
                          </a:solidFill>
                          <a:latin typeface="EYInterstate Light" panose="02000506000000020004" pitchFamily="2" charset="0"/>
                        </a:rPr>
                        <a:t>Summary threshold </a:t>
                      </a: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C4C4CD"/>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r"/>
                      <a:r>
                        <a:rPr lang="en-GB" sz="1400" b="0" dirty="0">
                          <a:solidFill>
                            <a:srgbClr val="333333"/>
                          </a:solidFill>
                          <a:latin typeface="EYInterstate Light" panose="02000506000000020004" pitchFamily="2" charset="0"/>
                        </a:rPr>
                        <a:t>Current</a:t>
                      </a: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C4C4CD"/>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r"/>
                      <a:r>
                        <a:rPr lang="en-GB" sz="1400" b="0" dirty="0">
                          <a:solidFill>
                            <a:srgbClr val="333333"/>
                          </a:solidFill>
                          <a:latin typeface="EYInterstate Light" panose="02000506000000020004" pitchFamily="2" charset="0"/>
                        </a:rPr>
                        <a:t>Former</a:t>
                      </a: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0"/>
                  </a:ext>
                </a:extLst>
              </a:tr>
              <a:tr h="34218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400" b="0" dirty="0">
                          <a:solidFill>
                            <a:schemeClr val="bg1"/>
                          </a:solidFill>
                          <a:latin typeface="EYInterstate Light" panose="02000506000000020004" pitchFamily="2" charset="0"/>
                        </a:rPr>
                        <a:t>Trustee/director	</a:t>
                      </a: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GB" sz="1400" b="0" dirty="0">
                          <a:solidFill>
                            <a:schemeClr val="bg1"/>
                          </a:solidFill>
                          <a:latin typeface="EYInterstate Light" panose="02000506000000020004" pitchFamily="2" charset="0"/>
                        </a:rPr>
                        <a:t>–</a:t>
                      </a: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&gt; $10,000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1925">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GB" sz="1400" b="0" dirty="0">
                          <a:solidFill>
                            <a:schemeClr val="bg1"/>
                          </a:solidFill>
                          <a:latin typeface="EYInterstate Light" panose="02000506000000020004" pitchFamily="2" charset="0"/>
                        </a:rPr>
                        <a:t>Key employee</a:t>
                      </a: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$150,000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&gt; $100,000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18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400" b="0" dirty="0">
                          <a:solidFill>
                            <a:schemeClr val="bg1"/>
                          </a:solidFill>
                          <a:latin typeface="EYInterstate Light" panose="02000506000000020004" pitchFamily="2" charset="0"/>
                        </a:rPr>
                        <a:t>Officer</a:t>
                      </a:r>
                      <a:endParaRPr lang="en-GB" sz="1400" b="0" dirty="0">
                        <a:solidFill>
                          <a:schemeClr val="bg1"/>
                        </a:solidFill>
                        <a:latin typeface="EYInterstate Light" panose="02000506000000020004" pitchFamily="2" charset="0"/>
                      </a:endParaRP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&gt; $100,000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18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GB" sz="1400" b="0" dirty="0">
                          <a:solidFill>
                            <a:schemeClr val="bg1"/>
                          </a:solidFill>
                          <a:latin typeface="EYInterstate Light" panose="02000506000000020004" pitchFamily="2" charset="0"/>
                        </a:rPr>
                        <a:t>Five highest employees/IC</a:t>
                      </a: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GB" sz="1400" b="0" dirty="0">
                          <a:solidFill>
                            <a:schemeClr val="bg1"/>
                          </a:solidFill>
                          <a:latin typeface="EYInterstate Light" panose="02000506000000020004" pitchFamily="2" charset="0"/>
                        </a:rPr>
                        <a:t>five highest </a:t>
                      </a: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&gt; $100,000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73668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EC02D78-8576-6923-EF9B-25C1D570551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think-cell data - do not delete" hidden="1">
                        <a:extLst>
                          <a:ext uri="{FF2B5EF4-FFF2-40B4-BE49-F238E27FC236}">
                            <a16:creationId xmlns:a16="http://schemas.microsoft.com/office/drawing/2014/main" id="{0EC02D78-8576-6923-EF9B-25C1D5705519}"/>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54372" name="Rectangle 4">
            <a:extLst>
              <a:ext uri="{FF2B5EF4-FFF2-40B4-BE49-F238E27FC236}">
                <a16:creationId xmlns:a16="http://schemas.microsoft.com/office/drawing/2014/main" id="{32786C56-4D2B-1B64-FBBE-DE68FBC901EA}"/>
              </a:ext>
            </a:extLst>
          </p:cNvPr>
          <p:cNvSpPr>
            <a:spLocks noGrp="1" noChangeArrowheads="1"/>
          </p:cNvSpPr>
          <p:nvPr>
            <p:ph type="title"/>
          </p:nvPr>
        </p:nvSpPr>
        <p:spPr>
          <a:noFill/>
          <a:ln/>
        </p:spPr>
        <p:txBody>
          <a:bodyPr vert="horz"/>
          <a:lstStyle/>
          <a:p>
            <a:r>
              <a:rPr lang="en-GB" dirty="0"/>
              <a:t>Form 990, Part VII compensation reporting (cont.)</a:t>
            </a:r>
            <a:endParaRPr lang="en-US" altLang="en-US" dirty="0"/>
          </a:p>
        </p:txBody>
      </p:sp>
      <p:sp>
        <p:nvSpPr>
          <p:cNvPr id="954371" name="Rectangle 3">
            <a:extLst>
              <a:ext uri="{FF2B5EF4-FFF2-40B4-BE49-F238E27FC236}">
                <a16:creationId xmlns:a16="http://schemas.microsoft.com/office/drawing/2014/main" id="{6FD6AEC3-073D-7294-495B-A19C96F8AE11}"/>
              </a:ext>
            </a:extLst>
          </p:cNvPr>
          <p:cNvSpPr>
            <a:spLocks noGrp="1" noChangeArrowheads="1"/>
          </p:cNvSpPr>
          <p:nvPr>
            <p:ph sz="quarter" idx="16"/>
          </p:nvPr>
        </p:nvSpPr>
        <p:spPr/>
        <p:txBody>
          <a:bodyPr/>
          <a:lstStyle/>
          <a:p>
            <a:r>
              <a:rPr lang="en-US" altLang="en-US" sz="2000" dirty="0"/>
              <a:t>Two types of compensation</a:t>
            </a:r>
          </a:p>
          <a:p>
            <a:pPr lvl="1"/>
            <a:r>
              <a:rPr lang="en-US" altLang="en-US" sz="2000" dirty="0"/>
              <a:t>“Reportable” (i.e., Box 5 Medicare wages)</a:t>
            </a:r>
          </a:p>
          <a:p>
            <a:pPr lvl="2"/>
            <a:r>
              <a:rPr lang="en-US" sz="1800" dirty="0"/>
              <a:t>For employees, Form W-2, Box 1 or 5 (whichever is greater)</a:t>
            </a:r>
          </a:p>
          <a:p>
            <a:pPr lvl="2"/>
            <a:r>
              <a:rPr lang="en-US" sz="1800" dirty="0"/>
              <a:t>Form 1099-NEC, Box 1 (nonemployee compensation) for services to organization or related organization</a:t>
            </a:r>
          </a:p>
          <a:p>
            <a:pPr lvl="2"/>
            <a:r>
              <a:rPr lang="en-US" sz="1800" dirty="0"/>
              <a:t>Form 1042-S Box 2</a:t>
            </a:r>
          </a:p>
          <a:p>
            <a:pPr lvl="2"/>
            <a:r>
              <a:rPr lang="en-US" sz="1800" dirty="0"/>
              <a:t>Actual amount paid for services if Form W-2 or Form 1099-NEC or Form 1042-S is not required to be filed</a:t>
            </a:r>
            <a:endParaRPr lang="en-GB" sz="1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90718-E917-53C2-6277-B2BAB8D5726C}"/>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D61FC1E-265E-BC1B-94D8-BD544EEC8884}"/>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think-cell data - do not delete" hidden="1">
                        <a:extLst>
                          <a:ext uri="{FF2B5EF4-FFF2-40B4-BE49-F238E27FC236}">
                            <a16:creationId xmlns:a16="http://schemas.microsoft.com/office/drawing/2014/main" id="{5D61FC1E-265E-BC1B-94D8-BD544EEC8884}"/>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54372" name="Rectangle 4">
            <a:extLst>
              <a:ext uri="{FF2B5EF4-FFF2-40B4-BE49-F238E27FC236}">
                <a16:creationId xmlns:a16="http://schemas.microsoft.com/office/drawing/2014/main" id="{79AA74D0-9A8D-A5A6-E92F-B42D6D59CE39}"/>
              </a:ext>
            </a:extLst>
          </p:cNvPr>
          <p:cNvSpPr>
            <a:spLocks noGrp="1" noChangeArrowheads="1"/>
          </p:cNvSpPr>
          <p:nvPr>
            <p:ph type="title"/>
          </p:nvPr>
        </p:nvSpPr>
        <p:spPr>
          <a:noFill/>
          <a:ln/>
        </p:spPr>
        <p:txBody>
          <a:bodyPr vert="horz"/>
          <a:lstStyle/>
          <a:p>
            <a:r>
              <a:rPr lang="en-GB" dirty="0"/>
              <a:t>Form 990, Part VII compensation reporting (cont.)</a:t>
            </a:r>
            <a:endParaRPr lang="en-US" altLang="en-US" dirty="0"/>
          </a:p>
        </p:txBody>
      </p:sp>
      <p:sp>
        <p:nvSpPr>
          <p:cNvPr id="954371" name="Rectangle 3">
            <a:extLst>
              <a:ext uri="{FF2B5EF4-FFF2-40B4-BE49-F238E27FC236}">
                <a16:creationId xmlns:a16="http://schemas.microsoft.com/office/drawing/2014/main" id="{5CBE7759-A60D-794E-9867-EA7026249402}"/>
              </a:ext>
            </a:extLst>
          </p:cNvPr>
          <p:cNvSpPr>
            <a:spLocks noGrp="1" noChangeArrowheads="1"/>
          </p:cNvSpPr>
          <p:nvPr>
            <p:ph sz="quarter" idx="16"/>
          </p:nvPr>
        </p:nvSpPr>
        <p:spPr/>
        <p:txBody>
          <a:bodyPr/>
          <a:lstStyle/>
          <a:p>
            <a:r>
              <a:rPr lang="en-US" altLang="en-US" sz="2000" dirty="0"/>
              <a:t>“Other compensation” — </a:t>
            </a:r>
            <a:r>
              <a:rPr lang="en-US" sz="2000" dirty="0"/>
              <a:t>compensation, other than reportable compensation, including:</a:t>
            </a:r>
          </a:p>
          <a:p>
            <a:pPr lvl="1"/>
            <a:r>
              <a:rPr lang="en-US" altLang="en-US" sz="2000" dirty="0"/>
              <a:t>Retirement, health, deferred compensation and nontaxable fringe benefits.</a:t>
            </a:r>
          </a:p>
          <a:p>
            <a:pPr lvl="1"/>
            <a:r>
              <a:rPr lang="en-US" altLang="en-US" sz="2000" dirty="0"/>
              <a:t>Less than $10,000 per miscellaneous item reporting exception</a:t>
            </a:r>
          </a:p>
          <a:p>
            <a:pPr lvl="1"/>
            <a:r>
              <a:rPr lang="en-US" altLang="en-US" sz="2000" dirty="0"/>
              <a:t>The compensation rules related to deferred compensation in loss years are complex</a:t>
            </a:r>
          </a:p>
          <a:p>
            <a:r>
              <a:rPr lang="en-US" sz="2000" dirty="0"/>
              <a:t>Earnings in 457(f) and nongovernmental 457(b) plans</a:t>
            </a:r>
          </a:p>
          <a:p>
            <a:pPr lvl="2"/>
            <a:endParaRPr lang="en-US" altLang="en-US" dirty="0"/>
          </a:p>
        </p:txBody>
      </p:sp>
    </p:spTree>
    <p:extLst>
      <p:ext uri="{BB962C8B-B14F-4D97-AF65-F5344CB8AC3E}">
        <p14:creationId xmlns:p14="http://schemas.microsoft.com/office/powerpoint/2010/main" val="233789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a:xfrm>
            <a:off x="485523" y="382588"/>
            <a:ext cx="11224347" cy="638175"/>
          </a:xfrm>
        </p:spPr>
        <p:txBody>
          <a:bodyPr/>
          <a:lstStyle/>
          <a:p>
            <a:r>
              <a:rPr lang="en-US" dirty="0"/>
              <a:t>Objectives </a:t>
            </a:r>
          </a:p>
        </p:txBody>
      </p:sp>
      <p:sp>
        <p:nvSpPr>
          <p:cNvPr id="8" name="Content Placeholder 7">
            <a:extLst>
              <a:ext uri="{FF2B5EF4-FFF2-40B4-BE49-F238E27FC236}">
                <a16:creationId xmlns:a16="http://schemas.microsoft.com/office/drawing/2014/main" id="{9FCB4756-5887-3DFC-A1E6-AFFFFEBAE3F1}"/>
              </a:ext>
            </a:extLst>
          </p:cNvPr>
          <p:cNvSpPr>
            <a:spLocks noGrp="1"/>
          </p:cNvSpPr>
          <p:nvPr>
            <p:ph sz="quarter" idx="16"/>
          </p:nvPr>
        </p:nvSpPr>
        <p:spPr>
          <a:xfrm>
            <a:off x="485521" y="1411287"/>
            <a:ext cx="11224800" cy="4638675"/>
          </a:xfrm>
        </p:spPr>
        <p:txBody>
          <a:bodyPr/>
          <a:lstStyle/>
          <a:p>
            <a:r>
              <a:rPr lang="en-US" sz="2000" dirty="0"/>
              <a:t>Review updates to compensation reporting based on the One Big Beautiful Bill Act (OBBBA).</a:t>
            </a:r>
          </a:p>
          <a:p>
            <a:r>
              <a:rPr lang="en-US" sz="2000" dirty="0"/>
              <a:t>Examine the mechanics of IRC Section 4960 tax on excess executive compensation.</a:t>
            </a:r>
          </a:p>
          <a:p>
            <a:r>
              <a:rPr lang="en-US" sz="2000" dirty="0"/>
              <a:t>Explain the purpose for the compensation requirements. Identify executive compensation components and policy disclosures that are available for public inspection. </a:t>
            </a:r>
          </a:p>
          <a:p>
            <a:r>
              <a:rPr lang="en-US" sz="2000" dirty="0"/>
              <a:t>Explain the types of new benefits that should be analyzed for tax concerns, as well as other compliance matters.</a:t>
            </a:r>
          </a:p>
          <a:p>
            <a:endParaRPr lang="en-US" dirty="0"/>
          </a:p>
        </p:txBody>
      </p:sp>
    </p:spTree>
    <p:extLst>
      <p:ext uri="{BB962C8B-B14F-4D97-AF65-F5344CB8AC3E}">
        <p14:creationId xmlns:p14="http://schemas.microsoft.com/office/powerpoint/2010/main" val="425215983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E1EB4A1-1DCC-4C26-8EF7-B49C06E9B962}"/>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4E1EB4A1-1DCC-4C26-8EF7-B49C06E9B962}"/>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Calendar vs. fiscal year</a:t>
            </a:r>
            <a:endParaRPr lang="en-GB" dirty="0"/>
          </a:p>
        </p:txBody>
      </p:sp>
      <p:sp>
        <p:nvSpPr>
          <p:cNvPr id="4" name="Content Placeholder 3">
            <a:extLst>
              <a:ext uri="{FF2B5EF4-FFF2-40B4-BE49-F238E27FC236}">
                <a16:creationId xmlns:a16="http://schemas.microsoft.com/office/drawing/2014/main" id="{6F15727E-34AF-2E36-40D7-51843CC4E1D6}"/>
              </a:ext>
            </a:extLst>
          </p:cNvPr>
          <p:cNvSpPr>
            <a:spLocks noGrp="1"/>
          </p:cNvSpPr>
          <p:nvPr>
            <p:ph sz="quarter" idx="16"/>
          </p:nvPr>
        </p:nvSpPr>
        <p:spPr/>
        <p:txBody>
          <a:bodyPr/>
          <a:lstStyle/>
          <a:p>
            <a:r>
              <a:rPr lang="en-US" b="0" dirty="0">
                <a:solidFill>
                  <a:schemeClr val="bg1"/>
                </a:solidFill>
                <a:latin typeface="+mn-lt"/>
              </a:rPr>
              <a:t>Compensation must be reported for the calendar year ending with or within the organization’s tax year, even if the fiscal year is used to determine which persons must be listed in Part VII (e.g., current officers, directors and trustees).</a:t>
            </a:r>
          </a:p>
          <a:p>
            <a:r>
              <a:rPr lang="en-US" b="0" dirty="0">
                <a:solidFill>
                  <a:schemeClr val="bg1"/>
                </a:solidFill>
                <a:latin typeface="+mn-lt"/>
              </a:rPr>
              <a:t>The amount of compensation reported on Form 990, Part VII, for a listed person may differ from the amount reported on Form 990, Part IX, Line 5, for that person due to factors such as a different accounting period (calendar vs. fiscal year).</a:t>
            </a:r>
          </a:p>
          <a:p>
            <a:endParaRPr lang="en-US" dirty="0"/>
          </a:p>
        </p:txBody>
      </p:sp>
      <p:pic>
        <p:nvPicPr>
          <p:cNvPr id="5" name="Picture 4">
            <a:extLst>
              <a:ext uri="{FF2B5EF4-FFF2-40B4-BE49-F238E27FC236}">
                <a16:creationId xmlns:a16="http://schemas.microsoft.com/office/drawing/2014/main" id="{D817DB94-9102-4CCA-BE6A-9263D05B35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47387" y="701674"/>
            <a:ext cx="3596229" cy="5340081"/>
          </a:xfrm>
          <a:prstGeom prst="rect">
            <a:avLst/>
          </a:prstGeom>
        </p:spPr>
      </p:pic>
    </p:spTree>
    <p:extLst>
      <p:ext uri="{BB962C8B-B14F-4D97-AF65-F5344CB8AC3E}">
        <p14:creationId xmlns:p14="http://schemas.microsoft.com/office/powerpoint/2010/main" val="6318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4B3C2-991B-DB5F-E813-D4471068BB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726E3F0-523F-7A5E-5444-8E86A3882016}"/>
              </a:ext>
            </a:extLst>
          </p:cNvPr>
          <p:cNvSpPr>
            <a:spLocks noGrp="1"/>
          </p:cNvSpPr>
          <p:nvPr>
            <p:ph type="body" sz="quarter" idx="13"/>
          </p:nvPr>
        </p:nvSpPr>
        <p:spPr/>
        <p:txBody>
          <a:bodyPr/>
          <a:lstStyle/>
          <a:p>
            <a:r>
              <a:rPr lang="en-US" dirty="0"/>
              <a:t>Polling question 3</a:t>
            </a:r>
          </a:p>
        </p:txBody>
      </p:sp>
      <p:sp>
        <p:nvSpPr>
          <p:cNvPr id="8" name="Content Placeholder 7">
            <a:extLst>
              <a:ext uri="{FF2B5EF4-FFF2-40B4-BE49-F238E27FC236}">
                <a16:creationId xmlns:a16="http://schemas.microsoft.com/office/drawing/2014/main" id="{B96E8EF6-4BC0-88B3-B444-D3414F556AC9}"/>
              </a:ext>
            </a:extLst>
          </p:cNvPr>
          <p:cNvSpPr>
            <a:spLocks noGrp="1"/>
          </p:cNvSpPr>
          <p:nvPr>
            <p:ph sz="quarter" idx="16"/>
          </p:nvPr>
        </p:nvSpPr>
        <p:spPr/>
        <p:txBody>
          <a:bodyPr/>
          <a:lstStyle/>
          <a:p>
            <a:r>
              <a:rPr lang="en-US" sz="2800" dirty="0">
                <a:solidFill>
                  <a:prstClr val="white"/>
                </a:solidFill>
              </a:rPr>
              <a:t>Which of the following positions is reported on Form 990 Schedule VII regardless of amounts paid?</a:t>
            </a:r>
            <a:r>
              <a:rPr lang="en-US" dirty="0"/>
              <a:t> </a:t>
            </a:r>
          </a:p>
          <a:p>
            <a:pPr lvl="1"/>
            <a:r>
              <a:rPr lang="en-US" dirty="0"/>
              <a:t>Former key employee</a:t>
            </a:r>
          </a:p>
          <a:p>
            <a:pPr lvl="1"/>
            <a:r>
              <a:rPr lang="en-IN" sz="2400" dirty="0">
                <a:solidFill>
                  <a:prstClr val="white"/>
                </a:solidFill>
              </a:rPr>
              <a:t>Key employee</a:t>
            </a:r>
          </a:p>
          <a:p>
            <a:pPr lvl="1"/>
            <a:r>
              <a:rPr lang="en-IN" sz="2400" dirty="0">
                <a:solidFill>
                  <a:prstClr val="white"/>
                </a:solidFill>
              </a:rPr>
              <a:t>Highest-compensated employee</a:t>
            </a:r>
          </a:p>
          <a:p>
            <a:pPr lvl="1"/>
            <a:r>
              <a:rPr lang="en-US" sz="2400" dirty="0">
                <a:solidFill>
                  <a:prstClr val="white"/>
                </a:solidFill>
              </a:rPr>
              <a:t>Current officer and director/trustee</a:t>
            </a:r>
          </a:p>
        </p:txBody>
      </p:sp>
    </p:spTree>
    <p:extLst>
      <p:ext uri="{BB962C8B-B14F-4D97-AF65-F5344CB8AC3E}">
        <p14:creationId xmlns:p14="http://schemas.microsoft.com/office/powerpoint/2010/main" val="1856930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82B1A2-0FBB-40FC-94AF-107A52D860B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182B1A2-0FBB-40FC-94AF-107A52D860B9}"/>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85522" y="1411289"/>
            <a:ext cx="5610479" cy="4638673"/>
          </a:xfrm>
        </p:spPr>
        <p:txBody>
          <a:bodyPr/>
          <a:lstStyle/>
          <a:p>
            <a:r>
              <a:rPr lang="en-US" altLang="en-US" dirty="0"/>
              <a:t>Schedule J is triggered if Part VII, IRC Section A:</a:t>
            </a:r>
          </a:p>
          <a:p>
            <a:pPr lvl="1"/>
            <a:r>
              <a:rPr lang="en-US" altLang="en-US" dirty="0"/>
              <a:t>Reports any former officer, director, key employee, highly compensated employee.</a:t>
            </a:r>
          </a:p>
          <a:p>
            <a:pPr marL="509588" lvl="1" indent="0">
              <a:buNone/>
            </a:pPr>
            <a:r>
              <a:rPr lang="en-US" altLang="en-US" dirty="0"/>
              <a:t>Or</a:t>
            </a:r>
          </a:p>
          <a:p>
            <a:pPr lvl="1"/>
            <a:r>
              <a:rPr lang="en-US" altLang="en-US" dirty="0"/>
              <a:t>Reports individual received or accrued &gt; $150,000 of Forms W-2 or 1099 and other compensation from the organization and related organizations.</a:t>
            </a:r>
          </a:p>
          <a:p>
            <a:pPr marL="509588" lvl="1" indent="0">
              <a:buNone/>
            </a:pPr>
            <a:r>
              <a:rPr lang="en-US" altLang="en-US" dirty="0"/>
              <a:t>Or</a:t>
            </a:r>
          </a:p>
          <a:p>
            <a:pPr lvl="1"/>
            <a:r>
              <a:rPr lang="en-US" altLang="en-US" dirty="0"/>
              <a:t>Reports individual received or accrued compensation from an unrelated organization for services rendered to the organization.</a:t>
            </a:r>
            <a:endParaRPr lang="en-GB" dirty="0"/>
          </a:p>
        </p:txBody>
      </p:sp>
      <p:sp>
        <p:nvSpPr>
          <p:cNvPr id="2" name="Title 1"/>
          <p:cNvSpPr>
            <a:spLocks noGrp="1"/>
          </p:cNvSpPr>
          <p:nvPr>
            <p:ph type="title"/>
          </p:nvPr>
        </p:nvSpPr>
        <p:spPr>
          <a:xfrm>
            <a:off x="485523" y="382588"/>
            <a:ext cx="5610477" cy="638175"/>
          </a:xfrm>
        </p:spPr>
        <p:txBody>
          <a:bodyPr vert="horz"/>
          <a:lstStyle/>
          <a:p>
            <a:r>
              <a:rPr lang="en-US" altLang="en-US" dirty="0"/>
              <a:t>Form 990, Schedule J — Compensation Information</a:t>
            </a:r>
            <a:endParaRPr lang="en-GB" dirty="0"/>
          </a:p>
        </p:txBody>
      </p:sp>
    </p:spTree>
    <p:extLst>
      <p:ext uri="{BB962C8B-B14F-4D97-AF65-F5344CB8AC3E}">
        <p14:creationId xmlns:p14="http://schemas.microsoft.com/office/powerpoint/2010/main" val="3092068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82B1A2-0FBB-40FC-94AF-107A52D860B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182B1A2-0FBB-40FC-94AF-107A52D860B9}"/>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p:cNvSpPr>
            <a:spLocks noGrp="1"/>
          </p:cNvSpPr>
          <p:nvPr>
            <p:ph idx="1"/>
          </p:nvPr>
        </p:nvSpPr>
        <p:spPr/>
        <p:txBody>
          <a:bodyPr/>
          <a:lstStyle/>
          <a:p>
            <a:r>
              <a:rPr lang="en-US" altLang="en-US" dirty="0"/>
              <a:t>First-class travel, travel for companions, discretionary spending accounts, housing allowance, club dues, etc.</a:t>
            </a:r>
          </a:p>
          <a:p>
            <a:r>
              <a:rPr lang="en-US" altLang="en-US" dirty="0"/>
              <a:t>Follow </a:t>
            </a:r>
            <a:r>
              <a:rPr lang="en-US" altLang="en-US" b="1" dirty="0"/>
              <a:t>written policy</a:t>
            </a:r>
            <a:r>
              <a:rPr lang="en-US" altLang="en-US" dirty="0"/>
              <a:t> regarding payment or reimbursement of expenses.</a:t>
            </a:r>
          </a:p>
          <a:p>
            <a:r>
              <a:rPr lang="en-US" altLang="en-US" dirty="0"/>
              <a:t>Key point: Are benefits listed necessary? Consider adjusting base salary.</a:t>
            </a:r>
            <a:endParaRPr lang="en-US" dirty="0"/>
          </a:p>
          <a:p>
            <a:pPr lvl="1"/>
            <a:endParaRPr lang="en-US" dirty="0"/>
          </a:p>
          <a:p>
            <a:pPr marL="0" indent="0">
              <a:buNone/>
            </a:pPr>
            <a:endParaRPr lang="en-GB" dirty="0"/>
          </a:p>
        </p:txBody>
      </p:sp>
      <p:sp>
        <p:nvSpPr>
          <p:cNvPr id="2" name="Title 1"/>
          <p:cNvSpPr>
            <a:spLocks noGrp="1"/>
          </p:cNvSpPr>
          <p:nvPr>
            <p:ph type="title"/>
          </p:nvPr>
        </p:nvSpPr>
        <p:spPr/>
        <p:txBody>
          <a:bodyPr vert="horz"/>
          <a:lstStyle/>
          <a:p>
            <a:r>
              <a:rPr lang="en-US" altLang="en-US" dirty="0"/>
              <a:t>Form 990, Schedule J — Compensation Information</a:t>
            </a:r>
            <a:r>
              <a:rPr lang="en-GB" dirty="0"/>
              <a:t> (cont.)</a:t>
            </a:r>
            <a:r>
              <a:rPr lang="en-US" altLang="en-US" dirty="0"/>
              <a:t> </a:t>
            </a:r>
            <a:br>
              <a:rPr lang="en-US" altLang="en-US" dirty="0"/>
            </a:br>
            <a:endParaRPr lang="en-GB" dirty="0"/>
          </a:p>
        </p:txBody>
      </p:sp>
    </p:spTree>
    <p:extLst>
      <p:ext uri="{BB962C8B-B14F-4D97-AF65-F5344CB8AC3E}">
        <p14:creationId xmlns:p14="http://schemas.microsoft.com/office/powerpoint/2010/main" val="3538063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BC9AE-7D55-B904-ED1F-10C8CFD51ADB}"/>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B3896B0-7A89-17C1-6CCA-A424B53E4BC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1B3896B0-7A89-17C1-6CCA-A424B53E4BC7}"/>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A89D49D-4F97-5E1A-3B8F-6897D57057EA}"/>
              </a:ext>
            </a:extLst>
          </p:cNvPr>
          <p:cNvSpPr>
            <a:spLocks noGrp="1"/>
          </p:cNvSpPr>
          <p:nvPr>
            <p:ph idx="1"/>
          </p:nvPr>
        </p:nvSpPr>
        <p:spPr>
          <a:xfrm>
            <a:off x="485522" y="1411289"/>
            <a:ext cx="5610479" cy="4638673"/>
          </a:xfrm>
        </p:spPr>
        <p:txBody>
          <a:bodyPr/>
          <a:lstStyle/>
          <a:p>
            <a:r>
              <a:rPr lang="en-US" altLang="en-US" dirty="0"/>
              <a:t>Which methods does an organization use to determine the CEO/executive director’s salary? Check all that apply.</a:t>
            </a:r>
          </a:p>
          <a:p>
            <a:pPr lvl="1"/>
            <a:r>
              <a:rPr lang="en-US" altLang="en-US" dirty="0"/>
              <a:t>Compensation committee</a:t>
            </a:r>
          </a:p>
          <a:p>
            <a:pPr lvl="1"/>
            <a:r>
              <a:rPr lang="en-US" altLang="en-US" dirty="0"/>
              <a:t>Independent compensation consultant </a:t>
            </a:r>
          </a:p>
          <a:p>
            <a:pPr lvl="1"/>
            <a:r>
              <a:rPr lang="en-US" altLang="en-US" dirty="0"/>
              <a:t>Written employment contract</a:t>
            </a:r>
          </a:p>
          <a:p>
            <a:pPr lvl="1"/>
            <a:r>
              <a:rPr lang="en-US" altLang="en-US" dirty="0"/>
              <a:t>Compensation survey or study</a:t>
            </a:r>
          </a:p>
          <a:p>
            <a:pPr lvl="1"/>
            <a:r>
              <a:rPr lang="en-US" altLang="en-US" dirty="0"/>
              <a:t>Form 990 of other organizations</a:t>
            </a:r>
          </a:p>
          <a:p>
            <a:pPr lvl="1"/>
            <a:r>
              <a:rPr lang="en-US" altLang="en-US" dirty="0"/>
              <a:t>Approval by the board or compensation committee</a:t>
            </a:r>
          </a:p>
          <a:p>
            <a:pPr lvl="1"/>
            <a:endParaRPr lang="en-US" dirty="0"/>
          </a:p>
          <a:p>
            <a:endParaRPr lang="en-GB" dirty="0"/>
          </a:p>
        </p:txBody>
      </p:sp>
      <p:sp>
        <p:nvSpPr>
          <p:cNvPr id="2" name="Title 1">
            <a:extLst>
              <a:ext uri="{FF2B5EF4-FFF2-40B4-BE49-F238E27FC236}">
                <a16:creationId xmlns:a16="http://schemas.microsoft.com/office/drawing/2014/main" id="{868E22C5-7695-3B14-8F19-491EDA3C5C79}"/>
              </a:ext>
            </a:extLst>
          </p:cNvPr>
          <p:cNvSpPr>
            <a:spLocks noGrp="1"/>
          </p:cNvSpPr>
          <p:nvPr>
            <p:ph type="title"/>
          </p:nvPr>
        </p:nvSpPr>
        <p:spPr>
          <a:xfrm>
            <a:off x="485523" y="382588"/>
            <a:ext cx="5610477" cy="638175"/>
          </a:xfrm>
        </p:spPr>
        <p:txBody>
          <a:bodyPr vert="horz"/>
          <a:lstStyle/>
          <a:p>
            <a:r>
              <a:rPr lang="en-US" altLang="en-US" dirty="0"/>
              <a:t>Form 990, Schedule J — Compensation Information</a:t>
            </a:r>
            <a:r>
              <a:rPr lang="en-GB" dirty="0"/>
              <a:t> (cont.)</a:t>
            </a:r>
            <a:r>
              <a:rPr lang="en-US" altLang="en-US" dirty="0"/>
              <a:t> </a:t>
            </a:r>
            <a:br>
              <a:rPr lang="en-US" altLang="en-US" dirty="0"/>
            </a:br>
            <a:endParaRPr lang="en-GB" dirty="0"/>
          </a:p>
        </p:txBody>
      </p:sp>
    </p:spTree>
    <p:extLst>
      <p:ext uri="{BB962C8B-B14F-4D97-AF65-F5344CB8AC3E}">
        <p14:creationId xmlns:p14="http://schemas.microsoft.com/office/powerpoint/2010/main" val="1833501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304CB-C4F2-6D1D-F2EF-2F776256115D}"/>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375DDA4-63F2-494D-50DF-C82FE4E8D20C}"/>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0375DDA4-63F2-494D-50DF-C82FE4E8D20C}"/>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0AB6D9D-2169-EA05-A1C8-5F37715D921D}"/>
              </a:ext>
            </a:extLst>
          </p:cNvPr>
          <p:cNvSpPr>
            <a:spLocks noGrp="1"/>
          </p:cNvSpPr>
          <p:nvPr>
            <p:ph idx="1"/>
          </p:nvPr>
        </p:nvSpPr>
        <p:spPr>
          <a:xfrm>
            <a:off x="485522" y="1411289"/>
            <a:ext cx="5610479" cy="4638673"/>
          </a:xfrm>
        </p:spPr>
        <p:txBody>
          <a:bodyPr/>
          <a:lstStyle/>
          <a:p>
            <a:r>
              <a:rPr lang="en-US" altLang="en-US" dirty="0"/>
              <a:t>Did any person listed in Part VII, Section A: </a:t>
            </a:r>
          </a:p>
          <a:p>
            <a:pPr lvl="1"/>
            <a:r>
              <a:rPr lang="en-US" altLang="en-US" dirty="0"/>
              <a:t>Receive a severance payment or change of control payment? </a:t>
            </a:r>
          </a:p>
          <a:p>
            <a:pPr lvl="1"/>
            <a:r>
              <a:rPr lang="en-US" altLang="en-US" dirty="0"/>
              <a:t>Participate in or receive a payment from a supplemental nonqualified retirement plan or equity-based compensation arrangement? </a:t>
            </a:r>
            <a:endParaRPr lang="en-GB" dirty="0"/>
          </a:p>
          <a:p>
            <a:pPr lvl="1"/>
            <a:endParaRPr lang="en-US" dirty="0"/>
          </a:p>
          <a:p>
            <a:endParaRPr lang="en-GB" dirty="0"/>
          </a:p>
        </p:txBody>
      </p:sp>
      <p:sp>
        <p:nvSpPr>
          <p:cNvPr id="2" name="Title 1">
            <a:extLst>
              <a:ext uri="{FF2B5EF4-FFF2-40B4-BE49-F238E27FC236}">
                <a16:creationId xmlns:a16="http://schemas.microsoft.com/office/drawing/2014/main" id="{5A3138C0-FB93-ECE5-387A-63C8AC3AD786}"/>
              </a:ext>
            </a:extLst>
          </p:cNvPr>
          <p:cNvSpPr>
            <a:spLocks noGrp="1"/>
          </p:cNvSpPr>
          <p:nvPr>
            <p:ph type="title"/>
          </p:nvPr>
        </p:nvSpPr>
        <p:spPr>
          <a:xfrm>
            <a:off x="485523" y="382588"/>
            <a:ext cx="5610477" cy="638175"/>
          </a:xfrm>
        </p:spPr>
        <p:txBody>
          <a:bodyPr vert="horz"/>
          <a:lstStyle/>
          <a:p>
            <a:r>
              <a:rPr lang="en-US" altLang="en-US" dirty="0"/>
              <a:t>Form 990, Schedule J — Compensation Information</a:t>
            </a:r>
            <a:r>
              <a:rPr lang="en-GB" dirty="0"/>
              <a:t> (cont.)</a:t>
            </a:r>
            <a:r>
              <a:rPr lang="en-US" altLang="en-US" dirty="0"/>
              <a:t> </a:t>
            </a:r>
            <a:br>
              <a:rPr lang="en-US" altLang="en-US" dirty="0"/>
            </a:br>
            <a:endParaRPr lang="en-GB" dirty="0"/>
          </a:p>
        </p:txBody>
      </p:sp>
    </p:spTree>
    <p:extLst>
      <p:ext uri="{BB962C8B-B14F-4D97-AF65-F5344CB8AC3E}">
        <p14:creationId xmlns:p14="http://schemas.microsoft.com/office/powerpoint/2010/main" val="2557696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82B1A2-0FBB-40FC-94AF-107A52D860B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182B1A2-0FBB-40FC-94AF-107A52D860B9}"/>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85522" y="1411289"/>
            <a:ext cx="5610479" cy="4638673"/>
          </a:xfrm>
        </p:spPr>
        <p:txBody>
          <a:bodyPr/>
          <a:lstStyle/>
          <a:p>
            <a:r>
              <a:rPr lang="en-US" altLang="en-US" dirty="0"/>
              <a:t>Payments contingent on the revenues or net earnings of organization or any related organization:</a:t>
            </a:r>
          </a:p>
          <a:p>
            <a:pPr lvl="1"/>
            <a:r>
              <a:rPr lang="en-US" altLang="en-US" b="1" dirty="0"/>
              <a:t>Key point: Many bonus programs have a revenue component. A “Yes” answer on Question 5 may be more common than the IRS or organizations expect. </a:t>
            </a:r>
          </a:p>
          <a:p>
            <a:pPr lvl="1"/>
            <a:r>
              <a:rPr lang="en-US" altLang="en-US" dirty="0"/>
              <a:t>If “Yes” to Questions 4, 5 or 6, relevant information must be disclosed in Schedule J, Part III.</a:t>
            </a:r>
          </a:p>
          <a:p>
            <a:r>
              <a:rPr lang="en-US" altLang="en-US" dirty="0"/>
              <a:t>Any non-fixed payments?</a:t>
            </a:r>
          </a:p>
          <a:p>
            <a:pPr lvl="1"/>
            <a:r>
              <a:rPr lang="en-US" altLang="en-US" dirty="0"/>
              <a:t>Note — bonus, royalties, unexpected payments.</a:t>
            </a:r>
          </a:p>
          <a:p>
            <a:pPr lvl="1"/>
            <a:endParaRPr lang="en-US" dirty="0"/>
          </a:p>
          <a:p>
            <a:pPr lvl="1"/>
            <a:endParaRPr lang="en-US" dirty="0"/>
          </a:p>
          <a:p>
            <a:endParaRPr lang="en-GB" dirty="0"/>
          </a:p>
        </p:txBody>
      </p:sp>
      <p:sp>
        <p:nvSpPr>
          <p:cNvPr id="2" name="Title 1"/>
          <p:cNvSpPr>
            <a:spLocks noGrp="1"/>
          </p:cNvSpPr>
          <p:nvPr>
            <p:ph type="title"/>
          </p:nvPr>
        </p:nvSpPr>
        <p:spPr>
          <a:xfrm>
            <a:off x="485523" y="382588"/>
            <a:ext cx="5610477" cy="638175"/>
          </a:xfrm>
        </p:spPr>
        <p:txBody>
          <a:bodyPr vert="horz"/>
          <a:lstStyle/>
          <a:p>
            <a:r>
              <a:rPr lang="en-US" altLang="en-US" dirty="0"/>
              <a:t>Form 990, Schedule J — Compensation Information (cont.)</a:t>
            </a:r>
            <a:endParaRPr lang="en-GB" dirty="0"/>
          </a:p>
        </p:txBody>
      </p:sp>
    </p:spTree>
    <p:extLst>
      <p:ext uri="{BB962C8B-B14F-4D97-AF65-F5344CB8AC3E}">
        <p14:creationId xmlns:p14="http://schemas.microsoft.com/office/powerpoint/2010/main" val="1166091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1D75-5310-69B6-16C5-1CF2E7E0748E}"/>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C4B5BF-7A28-285C-6FF1-ABB754EC045A}"/>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1C4B5BF-7A28-285C-6FF1-ABB754EC045A}"/>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43E1AF2-0E54-D047-4083-3ACFFF32C2A3}"/>
              </a:ext>
            </a:extLst>
          </p:cNvPr>
          <p:cNvSpPr>
            <a:spLocks noGrp="1"/>
          </p:cNvSpPr>
          <p:nvPr>
            <p:ph idx="1"/>
          </p:nvPr>
        </p:nvSpPr>
        <p:spPr>
          <a:xfrm>
            <a:off x="485522" y="1411289"/>
            <a:ext cx="5610479" cy="4638673"/>
          </a:xfrm>
        </p:spPr>
        <p:txBody>
          <a:bodyPr/>
          <a:lstStyle/>
          <a:p>
            <a:r>
              <a:rPr lang="en-US" altLang="en-US" dirty="0"/>
              <a:t>Part II: Disclosure of:</a:t>
            </a:r>
          </a:p>
          <a:p>
            <a:pPr lvl="1"/>
            <a:r>
              <a:rPr lang="en-US" altLang="en-US" dirty="0"/>
              <a:t>Base compensation</a:t>
            </a:r>
          </a:p>
          <a:p>
            <a:pPr lvl="1"/>
            <a:r>
              <a:rPr lang="en-US" altLang="en-US" dirty="0"/>
              <a:t>Bonus and incentive compensation</a:t>
            </a:r>
          </a:p>
          <a:p>
            <a:pPr lvl="1"/>
            <a:r>
              <a:rPr lang="en-US" altLang="en-US" dirty="0"/>
              <a:t>Other compensation</a:t>
            </a:r>
          </a:p>
          <a:p>
            <a:pPr lvl="1"/>
            <a:r>
              <a:rPr lang="en-US" altLang="en-US" dirty="0"/>
              <a:t>Nonqualified deferred compensation</a:t>
            </a:r>
          </a:p>
          <a:p>
            <a:pPr lvl="1"/>
            <a:r>
              <a:rPr lang="en-US" altLang="en-US" dirty="0"/>
              <a:t>Nontaxable benefits</a:t>
            </a:r>
            <a:endParaRPr lang="en-US" dirty="0"/>
          </a:p>
          <a:p>
            <a:pPr lvl="1"/>
            <a:endParaRPr lang="en-US" dirty="0"/>
          </a:p>
          <a:p>
            <a:pPr lvl="1"/>
            <a:endParaRPr lang="en-US" dirty="0"/>
          </a:p>
          <a:p>
            <a:endParaRPr lang="en-GB" dirty="0"/>
          </a:p>
        </p:txBody>
      </p:sp>
      <p:sp>
        <p:nvSpPr>
          <p:cNvPr id="2" name="Title 1">
            <a:extLst>
              <a:ext uri="{FF2B5EF4-FFF2-40B4-BE49-F238E27FC236}">
                <a16:creationId xmlns:a16="http://schemas.microsoft.com/office/drawing/2014/main" id="{8F82FDFD-A6DE-C3EA-9B7D-ECE596B422CC}"/>
              </a:ext>
            </a:extLst>
          </p:cNvPr>
          <p:cNvSpPr>
            <a:spLocks noGrp="1"/>
          </p:cNvSpPr>
          <p:nvPr>
            <p:ph type="title"/>
          </p:nvPr>
        </p:nvSpPr>
        <p:spPr>
          <a:xfrm>
            <a:off x="485523" y="382588"/>
            <a:ext cx="5610477" cy="638175"/>
          </a:xfrm>
        </p:spPr>
        <p:txBody>
          <a:bodyPr vert="horz"/>
          <a:lstStyle/>
          <a:p>
            <a:r>
              <a:rPr lang="en-US" altLang="en-US" dirty="0"/>
              <a:t>Form 990, Schedule J — Compensation Information (cont.)</a:t>
            </a:r>
            <a:endParaRPr lang="en-GB" dirty="0"/>
          </a:p>
        </p:txBody>
      </p:sp>
    </p:spTree>
    <p:extLst>
      <p:ext uri="{BB962C8B-B14F-4D97-AF65-F5344CB8AC3E}">
        <p14:creationId xmlns:p14="http://schemas.microsoft.com/office/powerpoint/2010/main" val="1778167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AD865-6E12-FDBB-56A5-66B5BD778E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8ED4CC-8329-C7B2-CB41-33BCE82A08B5}"/>
              </a:ext>
            </a:extLst>
          </p:cNvPr>
          <p:cNvSpPr>
            <a:spLocks noGrp="1"/>
          </p:cNvSpPr>
          <p:nvPr>
            <p:ph type="body" sz="quarter" idx="13"/>
          </p:nvPr>
        </p:nvSpPr>
        <p:spPr>
          <a:xfrm>
            <a:off x="485775" y="370800"/>
            <a:ext cx="7394575" cy="313932"/>
          </a:xfrm>
        </p:spPr>
        <p:txBody>
          <a:bodyPr/>
          <a:lstStyle/>
          <a:p>
            <a:r>
              <a:rPr lang="en-US" dirty="0"/>
              <a:t>Polling question 4</a:t>
            </a:r>
          </a:p>
        </p:txBody>
      </p:sp>
      <p:sp>
        <p:nvSpPr>
          <p:cNvPr id="8" name="Content Placeholder 7">
            <a:extLst>
              <a:ext uri="{FF2B5EF4-FFF2-40B4-BE49-F238E27FC236}">
                <a16:creationId xmlns:a16="http://schemas.microsoft.com/office/drawing/2014/main" id="{E79EE418-1FF2-0085-20D4-0B8BED70CDEE}"/>
              </a:ext>
            </a:extLst>
          </p:cNvPr>
          <p:cNvSpPr>
            <a:spLocks noGrp="1"/>
          </p:cNvSpPr>
          <p:nvPr>
            <p:ph sz="quarter" idx="16"/>
          </p:nvPr>
        </p:nvSpPr>
        <p:spPr>
          <a:xfrm>
            <a:off x="485521" y="1411287"/>
            <a:ext cx="11224800" cy="4638675"/>
          </a:xfrm>
        </p:spPr>
        <p:txBody>
          <a:bodyPr/>
          <a:lstStyle/>
          <a:p>
            <a:r>
              <a:rPr lang="en-IN" dirty="0"/>
              <a:t>In what category would a person’s annual salary be reported for Schedule J reporting purposes?</a:t>
            </a:r>
            <a:r>
              <a:rPr lang="en-US" dirty="0"/>
              <a:t> </a:t>
            </a:r>
          </a:p>
          <a:p>
            <a:pPr lvl="1"/>
            <a:r>
              <a:rPr lang="en-US" dirty="0"/>
              <a:t>Bonus and incentive compensation</a:t>
            </a:r>
          </a:p>
          <a:p>
            <a:pPr lvl="1"/>
            <a:r>
              <a:rPr lang="en-IN" dirty="0"/>
              <a:t>Other reportable compensation</a:t>
            </a:r>
          </a:p>
          <a:p>
            <a:pPr lvl="1"/>
            <a:r>
              <a:rPr lang="en-IN" dirty="0"/>
              <a:t>Nontaxable benefits</a:t>
            </a:r>
          </a:p>
          <a:p>
            <a:pPr lvl="1"/>
            <a:r>
              <a:rPr lang="en-US" dirty="0"/>
              <a:t>None of the above</a:t>
            </a:r>
          </a:p>
        </p:txBody>
      </p:sp>
    </p:spTree>
    <p:extLst>
      <p:ext uri="{BB962C8B-B14F-4D97-AF65-F5344CB8AC3E}">
        <p14:creationId xmlns:p14="http://schemas.microsoft.com/office/powerpoint/2010/main" val="4022770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9A01F263-281F-4D72-A95D-9D0DD4DAEA76}"/>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9A01F263-281F-4D72-A95D-9D0DD4DAEA76}"/>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Form 990 compensation reporting</a:t>
            </a:r>
            <a:endParaRPr lang="en-GB" dirty="0"/>
          </a:p>
        </p:txBody>
      </p:sp>
      <p:sp>
        <p:nvSpPr>
          <p:cNvPr id="3" name="Content Placeholder 2"/>
          <p:cNvSpPr>
            <a:spLocks noGrp="1"/>
          </p:cNvSpPr>
          <p:nvPr>
            <p:ph sz="quarter" idx="16"/>
          </p:nvPr>
        </p:nvSpPr>
        <p:spPr>
          <a:xfrm>
            <a:off x="485521" y="3127248"/>
            <a:ext cx="11224800" cy="2922714"/>
          </a:xfrm>
        </p:spPr>
        <p:txBody>
          <a:bodyPr/>
          <a:lstStyle/>
          <a:p>
            <a:r>
              <a:rPr lang="en-IN" sz="2000" dirty="0"/>
              <a:t>An excess benefit transaction is a transaction in which the organization receives less value than it gives up (i.e., non-fair market value (FMV) transactions and excessive compensation):</a:t>
            </a:r>
          </a:p>
          <a:p>
            <a:pPr lvl="1"/>
            <a:r>
              <a:rPr lang="en-IN" sz="1800" dirty="0"/>
              <a:t>Excessive compensation paid to officers, directors or key employees</a:t>
            </a:r>
          </a:p>
          <a:p>
            <a:pPr lvl="1"/>
            <a:r>
              <a:rPr lang="en-IN" sz="1800" dirty="0"/>
              <a:t>Payment of personal expenses and benefits</a:t>
            </a:r>
          </a:p>
          <a:p>
            <a:pPr lvl="1"/>
            <a:r>
              <a:rPr lang="en-IN" sz="1800" dirty="0"/>
              <a:t>Excess of FMV paid for asset acquisitions</a:t>
            </a:r>
          </a:p>
          <a:p>
            <a:pPr lvl="1"/>
            <a:r>
              <a:rPr lang="en-IN" sz="1800" dirty="0"/>
              <a:t>Provision of below-market services, rents, loans, etc.</a:t>
            </a:r>
            <a:endParaRPr lang="en-GB" sz="1800" dirty="0"/>
          </a:p>
          <a:p>
            <a:pPr lvl="1"/>
            <a:endParaRPr lang="en-IN" sz="1600" dirty="0"/>
          </a:p>
        </p:txBody>
      </p:sp>
      <p:pic>
        <p:nvPicPr>
          <p:cNvPr id="7" name="Picture 6" descr="A picture containing text, person, window, indoor&#10;&#10;Description automatically generated">
            <a:extLst>
              <a:ext uri="{FF2B5EF4-FFF2-40B4-BE49-F238E27FC236}">
                <a16:creationId xmlns:a16="http://schemas.microsoft.com/office/drawing/2014/main" id="{BD5E3511-53E4-76C3-E68B-1F9E851B9B5A}"/>
              </a:ext>
            </a:extLst>
          </p:cNvPr>
          <p:cNvPicPr>
            <a:picLocks/>
          </p:cNvPicPr>
          <p:nvPr/>
        </p:nvPicPr>
        <p:blipFill rotWithShape="1">
          <a:blip r:embed="rId5" cstate="screen">
            <a:extLst>
              <a:ext uri="{28A0092B-C50C-407E-A947-70E740481C1C}">
                <a14:useLocalDpi xmlns:a14="http://schemas.microsoft.com/office/drawing/2010/main"/>
              </a:ext>
            </a:extLst>
          </a:blip>
          <a:srcRect t="12258" b="30952"/>
          <a:stretch/>
        </p:blipFill>
        <p:spPr>
          <a:xfrm>
            <a:off x="1527176" y="1164399"/>
            <a:ext cx="9143999" cy="1514577"/>
          </a:xfrm>
          <a:prstGeom prst="rect">
            <a:avLst/>
          </a:prstGeom>
        </p:spPr>
      </p:pic>
    </p:spTree>
    <p:extLst>
      <p:ext uri="{BB962C8B-B14F-4D97-AF65-F5344CB8AC3E}">
        <p14:creationId xmlns:p14="http://schemas.microsoft.com/office/powerpoint/2010/main" val="281973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F35E-5C05-6D51-987F-66CB726FD9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AF7F1B-DBBE-D809-157C-AADBAB474B14}"/>
              </a:ext>
            </a:extLst>
          </p:cNvPr>
          <p:cNvSpPr>
            <a:spLocks noGrp="1"/>
          </p:cNvSpPr>
          <p:nvPr>
            <p:ph type="title"/>
          </p:nvPr>
        </p:nvSpPr>
        <p:spPr/>
        <p:txBody>
          <a:bodyPr/>
          <a:lstStyle/>
          <a:p>
            <a:r>
              <a:rPr lang="en-US" dirty="0"/>
              <a:t>CPE eligibility</a:t>
            </a:r>
            <a:endParaRPr lang="en-US" dirty="0">
              <a:solidFill>
                <a:srgbClr val="FF0000"/>
              </a:solidFill>
            </a:endParaRPr>
          </a:p>
        </p:txBody>
      </p:sp>
      <p:sp>
        <p:nvSpPr>
          <p:cNvPr id="8" name="Content Placeholder 7">
            <a:extLst>
              <a:ext uri="{FF2B5EF4-FFF2-40B4-BE49-F238E27FC236}">
                <a16:creationId xmlns:a16="http://schemas.microsoft.com/office/drawing/2014/main" id="{C44FE19D-4005-44AE-2BA0-7015F70F190B}"/>
              </a:ext>
            </a:extLst>
          </p:cNvPr>
          <p:cNvSpPr>
            <a:spLocks noGrp="1"/>
          </p:cNvSpPr>
          <p:nvPr>
            <p:ph sz="quarter" idx="16"/>
          </p:nvPr>
        </p:nvSpPr>
        <p:spPr/>
        <p:txBody>
          <a:bodyPr/>
          <a:lstStyle/>
          <a:p>
            <a:pPr marL="0" indent="0">
              <a:buNone/>
            </a:pPr>
            <a:r>
              <a:rPr lang="en-US" sz="2000" dirty="0">
                <a:ea typeface="Calibri" panose="020F0502020204030204" pitchFamily="34" charset="0"/>
              </a:rPr>
              <a:t>We will launch at least three polls per CPE credit; participants must attend the full session and participants must answer at least three polls per CPE credit to receive full credit.</a:t>
            </a:r>
          </a:p>
          <a:p>
            <a:pPr marL="0" indent="0">
              <a:buNone/>
            </a:pPr>
            <a:endParaRPr lang="en-US" dirty="0"/>
          </a:p>
        </p:txBody>
      </p:sp>
    </p:spTree>
    <p:extLst>
      <p:ext uri="{BB962C8B-B14F-4D97-AF65-F5344CB8AC3E}">
        <p14:creationId xmlns:p14="http://schemas.microsoft.com/office/powerpoint/2010/main" val="645900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CBDA-9D3E-2FB9-94E1-5ACEAFBE3183}"/>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9BD7D63C-FC12-C0EF-A003-FAF8CE2E182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9BD7D63C-FC12-C0EF-A003-FAF8CE2E1823}"/>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412BD0-02B0-8AF2-3CEE-DF45E526260F}"/>
              </a:ext>
            </a:extLst>
          </p:cNvPr>
          <p:cNvSpPr>
            <a:spLocks noGrp="1"/>
          </p:cNvSpPr>
          <p:nvPr>
            <p:ph type="title"/>
          </p:nvPr>
        </p:nvSpPr>
        <p:spPr/>
        <p:txBody>
          <a:bodyPr vert="horz"/>
          <a:lstStyle/>
          <a:p>
            <a:r>
              <a:rPr lang="en-US" dirty="0"/>
              <a:t>Form 990 compensation reporting</a:t>
            </a:r>
            <a:endParaRPr lang="en-GB" dirty="0"/>
          </a:p>
        </p:txBody>
      </p:sp>
      <p:sp>
        <p:nvSpPr>
          <p:cNvPr id="3" name="Content Placeholder 2">
            <a:extLst>
              <a:ext uri="{FF2B5EF4-FFF2-40B4-BE49-F238E27FC236}">
                <a16:creationId xmlns:a16="http://schemas.microsoft.com/office/drawing/2014/main" id="{D84F0568-E0FA-B3C2-94B0-032810BDCDC8}"/>
              </a:ext>
            </a:extLst>
          </p:cNvPr>
          <p:cNvSpPr>
            <a:spLocks noGrp="1"/>
          </p:cNvSpPr>
          <p:nvPr>
            <p:ph sz="quarter" idx="16"/>
          </p:nvPr>
        </p:nvSpPr>
        <p:spPr>
          <a:xfrm>
            <a:off x="485521" y="3127248"/>
            <a:ext cx="11224800" cy="2922714"/>
          </a:xfrm>
        </p:spPr>
        <p:txBody>
          <a:bodyPr/>
          <a:lstStyle/>
          <a:p>
            <a:r>
              <a:rPr lang="en-US" altLang="en-US" sz="2000" dirty="0"/>
              <a:t>Consequences of an automatic excess benefit transaction include:</a:t>
            </a:r>
            <a:endParaRPr lang="en-IN" sz="2000" dirty="0"/>
          </a:p>
          <a:p>
            <a:pPr lvl="1"/>
            <a:r>
              <a:rPr lang="en-US" altLang="en-US" sz="1800" dirty="0"/>
              <a:t>Self-report the initial excise tax = 25% of excess benefit.</a:t>
            </a:r>
          </a:p>
          <a:p>
            <a:pPr lvl="1"/>
            <a:r>
              <a:rPr lang="en-US" altLang="en-US" sz="1800" dirty="0"/>
              <a:t>Second-tier 200% excise tax imposed if the transaction is not corrected in a timely manner.</a:t>
            </a:r>
          </a:p>
          <a:p>
            <a:pPr lvl="1"/>
            <a:r>
              <a:rPr lang="en-US" altLang="en-US" sz="1800" dirty="0"/>
              <a:t>In willful cases, 10% excise tax (capped at $20,000 per transaction) imposed on any organization manager who knowingly approves the transaction:</a:t>
            </a:r>
          </a:p>
          <a:p>
            <a:pPr lvl="2"/>
            <a:r>
              <a:rPr lang="en-US" altLang="en-US" sz="1600" dirty="0"/>
              <a:t>“Organization manager” is defined as an officer, director or trustee of the organization (or any individual with similar powers or responsibilities).</a:t>
            </a:r>
            <a:endParaRPr lang="en-IN" sz="1600" dirty="0"/>
          </a:p>
          <a:p>
            <a:pPr lvl="1"/>
            <a:endParaRPr lang="en-IN" sz="1600" dirty="0"/>
          </a:p>
        </p:txBody>
      </p:sp>
      <p:pic>
        <p:nvPicPr>
          <p:cNvPr id="7" name="Picture 6" descr="A picture containing text, person, window, indoor&#10;&#10;Description automatically generated">
            <a:extLst>
              <a:ext uri="{FF2B5EF4-FFF2-40B4-BE49-F238E27FC236}">
                <a16:creationId xmlns:a16="http://schemas.microsoft.com/office/drawing/2014/main" id="{AA030BD1-C218-452E-C49B-2C21BD86ED35}"/>
              </a:ext>
            </a:extLst>
          </p:cNvPr>
          <p:cNvPicPr>
            <a:picLocks/>
          </p:cNvPicPr>
          <p:nvPr/>
        </p:nvPicPr>
        <p:blipFill rotWithShape="1">
          <a:blip r:embed="rId5" cstate="screen">
            <a:extLst>
              <a:ext uri="{28A0092B-C50C-407E-A947-70E740481C1C}">
                <a14:useLocalDpi xmlns:a14="http://schemas.microsoft.com/office/drawing/2010/main"/>
              </a:ext>
            </a:extLst>
          </a:blip>
          <a:srcRect t="12258" b="30952"/>
          <a:stretch/>
        </p:blipFill>
        <p:spPr>
          <a:xfrm>
            <a:off x="1527176" y="1164399"/>
            <a:ext cx="9143999" cy="1514577"/>
          </a:xfrm>
          <a:prstGeom prst="rect">
            <a:avLst/>
          </a:prstGeom>
        </p:spPr>
      </p:pic>
    </p:spTree>
    <p:extLst>
      <p:ext uri="{BB962C8B-B14F-4D97-AF65-F5344CB8AC3E}">
        <p14:creationId xmlns:p14="http://schemas.microsoft.com/office/powerpoint/2010/main" val="326194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2C58C-459E-1583-E5C0-4D0D15850DA2}"/>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8730D6E-0EE6-9E49-A36C-17798A7B96D6}"/>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28730D6E-0EE6-9E49-A36C-17798A7B96D6}"/>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B7743F-056B-79F6-2FB0-653336B02086}"/>
              </a:ext>
            </a:extLst>
          </p:cNvPr>
          <p:cNvSpPr>
            <a:spLocks noGrp="1"/>
          </p:cNvSpPr>
          <p:nvPr>
            <p:ph type="title"/>
          </p:nvPr>
        </p:nvSpPr>
        <p:spPr/>
        <p:txBody>
          <a:bodyPr vert="horz"/>
          <a:lstStyle/>
          <a:p>
            <a:r>
              <a:rPr lang="en-US" dirty="0"/>
              <a:t>Form 990 compensation reporting</a:t>
            </a:r>
            <a:endParaRPr lang="en-GB" dirty="0"/>
          </a:p>
        </p:txBody>
      </p:sp>
      <p:sp>
        <p:nvSpPr>
          <p:cNvPr id="3" name="Content Placeholder 2">
            <a:extLst>
              <a:ext uri="{FF2B5EF4-FFF2-40B4-BE49-F238E27FC236}">
                <a16:creationId xmlns:a16="http://schemas.microsoft.com/office/drawing/2014/main" id="{8007FDD7-83B3-DF2B-C104-BE44F91C7A5F}"/>
              </a:ext>
            </a:extLst>
          </p:cNvPr>
          <p:cNvSpPr>
            <a:spLocks noGrp="1"/>
          </p:cNvSpPr>
          <p:nvPr>
            <p:ph sz="quarter" idx="16"/>
          </p:nvPr>
        </p:nvSpPr>
        <p:spPr>
          <a:xfrm>
            <a:off x="485521" y="3044952"/>
            <a:ext cx="11224800" cy="3005010"/>
          </a:xfrm>
        </p:spPr>
        <p:txBody>
          <a:bodyPr/>
          <a:lstStyle/>
          <a:p>
            <a:pPr>
              <a:spcBef>
                <a:spcPts val="0"/>
              </a:spcBef>
            </a:pPr>
            <a:r>
              <a:rPr lang="en-US" altLang="en-US" sz="1800" dirty="0"/>
              <a:t>To avoid having an automatic excess benefit transaction, the organization must clearly indicate its intent to provide an economic benefit as compensation for services by providing written substantiation to that effect.</a:t>
            </a:r>
          </a:p>
          <a:p>
            <a:pPr>
              <a:spcBef>
                <a:spcPts val="0"/>
              </a:spcBef>
            </a:pPr>
            <a:r>
              <a:rPr lang="en-US" altLang="en-US" sz="1800" dirty="0"/>
              <a:t>Written substantiation can include any of the following:</a:t>
            </a:r>
          </a:p>
          <a:p>
            <a:pPr lvl="1"/>
            <a:r>
              <a:rPr lang="en-US" altLang="en-US" sz="1600" dirty="0"/>
              <a:t>Documenting the benefit in a written employment contract executed and approved on or before the date on which the benefit is provided.</a:t>
            </a:r>
          </a:p>
          <a:p>
            <a:pPr lvl="1"/>
            <a:r>
              <a:rPr lang="en-US" altLang="en-US" sz="1600" dirty="0"/>
              <a:t>Documenting the governing body approved the benefit before it was paid.</a:t>
            </a:r>
          </a:p>
          <a:p>
            <a:pPr lvl="1"/>
            <a:r>
              <a:rPr lang="en-US" altLang="en-US" sz="1600" dirty="0"/>
              <a:t>Reporting the benefit as compensation on Form W-2 (for disqualified persons who are employees), Form 1099-NEC (for disqualified persons who are not employees) or the organization’s Form 990.</a:t>
            </a:r>
          </a:p>
          <a:p>
            <a:pPr lvl="1"/>
            <a:r>
              <a:rPr lang="en-US" altLang="en-US" sz="1600" dirty="0"/>
              <a:t>Having the disqualified person report the benefit as income on their income tax return.</a:t>
            </a:r>
          </a:p>
          <a:p>
            <a:pPr lvl="1"/>
            <a:endParaRPr lang="en-IN" sz="1600" dirty="0"/>
          </a:p>
        </p:txBody>
      </p:sp>
      <p:pic>
        <p:nvPicPr>
          <p:cNvPr id="7" name="Picture 6" descr="A picture containing text, person, window, indoor&#10;&#10;Description automatically generated">
            <a:extLst>
              <a:ext uri="{FF2B5EF4-FFF2-40B4-BE49-F238E27FC236}">
                <a16:creationId xmlns:a16="http://schemas.microsoft.com/office/drawing/2014/main" id="{F93DBBE6-DB42-490C-AE3A-308502EF4895}"/>
              </a:ext>
            </a:extLst>
          </p:cNvPr>
          <p:cNvPicPr>
            <a:picLocks/>
          </p:cNvPicPr>
          <p:nvPr/>
        </p:nvPicPr>
        <p:blipFill rotWithShape="1">
          <a:blip r:embed="rId5" cstate="screen">
            <a:extLst>
              <a:ext uri="{28A0092B-C50C-407E-A947-70E740481C1C}">
                <a14:useLocalDpi xmlns:a14="http://schemas.microsoft.com/office/drawing/2010/main"/>
              </a:ext>
            </a:extLst>
          </a:blip>
          <a:srcRect t="12258" b="30952"/>
          <a:stretch/>
        </p:blipFill>
        <p:spPr>
          <a:xfrm>
            <a:off x="1527176" y="1164399"/>
            <a:ext cx="9143999" cy="1514577"/>
          </a:xfrm>
          <a:prstGeom prst="rect">
            <a:avLst/>
          </a:prstGeom>
        </p:spPr>
      </p:pic>
    </p:spTree>
    <p:extLst>
      <p:ext uri="{BB962C8B-B14F-4D97-AF65-F5344CB8AC3E}">
        <p14:creationId xmlns:p14="http://schemas.microsoft.com/office/powerpoint/2010/main" val="2968405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C8C91-A818-4754-20D7-9E6AF8466A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585FCB-E75C-03DA-F4B8-EDDB47B1D8A6}"/>
              </a:ext>
            </a:extLst>
          </p:cNvPr>
          <p:cNvSpPr>
            <a:spLocks noGrp="1"/>
          </p:cNvSpPr>
          <p:nvPr>
            <p:ph type="body" sz="quarter" idx="13"/>
          </p:nvPr>
        </p:nvSpPr>
        <p:spPr>
          <a:xfrm>
            <a:off x="485775" y="370800"/>
            <a:ext cx="7394575" cy="313932"/>
          </a:xfrm>
        </p:spPr>
        <p:txBody>
          <a:bodyPr/>
          <a:lstStyle/>
          <a:p>
            <a:r>
              <a:rPr lang="en-US" dirty="0"/>
              <a:t>Polling question 5</a:t>
            </a:r>
          </a:p>
        </p:txBody>
      </p:sp>
      <p:sp>
        <p:nvSpPr>
          <p:cNvPr id="8" name="Content Placeholder 7">
            <a:extLst>
              <a:ext uri="{FF2B5EF4-FFF2-40B4-BE49-F238E27FC236}">
                <a16:creationId xmlns:a16="http://schemas.microsoft.com/office/drawing/2014/main" id="{D28BE2EB-6E08-0F5A-BC3F-93171B0E46C4}"/>
              </a:ext>
            </a:extLst>
          </p:cNvPr>
          <p:cNvSpPr>
            <a:spLocks noGrp="1"/>
          </p:cNvSpPr>
          <p:nvPr>
            <p:ph sz="quarter" idx="16"/>
          </p:nvPr>
        </p:nvSpPr>
        <p:spPr>
          <a:xfrm>
            <a:off x="485521" y="1411287"/>
            <a:ext cx="11224800" cy="4638675"/>
          </a:xfrm>
        </p:spPr>
        <p:txBody>
          <a:bodyPr/>
          <a:lstStyle/>
          <a:p>
            <a:r>
              <a:rPr lang="en-US" dirty="0"/>
              <a:t>True or false: There is no monetary penalty of an automatic excess benefit transaction.</a:t>
            </a:r>
          </a:p>
          <a:p>
            <a:pPr lvl="1"/>
            <a:r>
              <a:rPr lang="en-US" dirty="0"/>
              <a:t>True</a:t>
            </a:r>
          </a:p>
          <a:p>
            <a:pPr lvl="1"/>
            <a:r>
              <a:rPr lang="en-IN" dirty="0"/>
              <a:t>False</a:t>
            </a:r>
          </a:p>
        </p:txBody>
      </p:sp>
    </p:spTree>
    <p:extLst>
      <p:ext uri="{BB962C8B-B14F-4D97-AF65-F5344CB8AC3E}">
        <p14:creationId xmlns:p14="http://schemas.microsoft.com/office/powerpoint/2010/main" val="3144772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00E1-F77D-18D4-C3A5-03879145AA6F}"/>
              </a:ext>
            </a:extLst>
          </p:cNvPr>
          <p:cNvSpPr>
            <a:spLocks noGrp="1"/>
          </p:cNvSpPr>
          <p:nvPr>
            <p:ph type="title"/>
          </p:nvPr>
        </p:nvSpPr>
        <p:spPr/>
        <p:txBody>
          <a:bodyPr/>
          <a:lstStyle/>
          <a:p>
            <a:r>
              <a:rPr lang="en-US" dirty="0"/>
              <a:t>Understanding employment tax compliance</a:t>
            </a:r>
          </a:p>
        </p:txBody>
      </p:sp>
    </p:spTree>
    <p:extLst>
      <p:ext uri="{BB962C8B-B14F-4D97-AF65-F5344CB8AC3E}">
        <p14:creationId xmlns:p14="http://schemas.microsoft.com/office/powerpoint/2010/main" val="2924491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F2DE6-E97B-1CD8-7EBF-56AEDA7D2B50}"/>
              </a:ext>
            </a:extLst>
          </p:cNvPr>
          <p:cNvSpPr>
            <a:spLocks noGrp="1"/>
          </p:cNvSpPr>
          <p:nvPr>
            <p:ph type="title"/>
          </p:nvPr>
        </p:nvSpPr>
        <p:spPr/>
        <p:txBody>
          <a:bodyPr anchor="t">
            <a:normAutofit/>
          </a:bodyPr>
          <a:lstStyle/>
          <a:p>
            <a:r>
              <a:rPr lang="en-US" dirty="0"/>
              <a:t>Understanding employment tax compliance</a:t>
            </a:r>
          </a:p>
        </p:txBody>
      </p:sp>
      <p:sp>
        <p:nvSpPr>
          <p:cNvPr id="4" name="Content Placeholder 3">
            <a:extLst>
              <a:ext uri="{FF2B5EF4-FFF2-40B4-BE49-F238E27FC236}">
                <a16:creationId xmlns:a16="http://schemas.microsoft.com/office/drawing/2014/main" id="{78FCFCC0-AE03-0EDE-3B1E-FEAD67CF7C11}"/>
              </a:ext>
            </a:extLst>
          </p:cNvPr>
          <p:cNvSpPr>
            <a:spLocks noGrp="1"/>
          </p:cNvSpPr>
          <p:nvPr>
            <p:ph sz="quarter" idx="16"/>
          </p:nvPr>
        </p:nvSpPr>
        <p:spPr>
          <a:xfrm>
            <a:off x="485521" y="1411287"/>
            <a:ext cx="6582791" cy="4638675"/>
          </a:xfrm>
        </p:spPr>
        <p:txBody>
          <a:bodyPr anchor="t">
            <a:noAutofit/>
          </a:bodyPr>
          <a:lstStyle/>
          <a:p>
            <a:pPr>
              <a:spcBef>
                <a:spcPts val="1200"/>
              </a:spcBef>
            </a:pPr>
            <a:r>
              <a:rPr lang="en-US" sz="2000" dirty="0"/>
              <a:t>Accurate setup of worker demographics is essential.</a:t>
            </a:r>
          </a:p>
          <a:p>
            <a:pPr>
              <a:spcBef>
                <a:spcPts val="1200"/>
              </a:spcBef>
            </a:pPr>
            <a:r>
              <a:rPr lang="en-US" sz="2000" dirty="0"/>
              <a:t>Routine payroll maintenance demands ongoing research.</a:t>
            </a:r>
          </a:p>
          <a:p>
            <a:pPr>
              <a:spcBef>
                <a:spcPts val="1200"/>
              </a:spcBef>
            </a:pPr>
            <a:r>
              <a:rPr lang="en-US" sz="2000" dirty="0"/>
              <a:t>HR can manage most tasks, but complex issues need additional support.</a:t>
            </a:r>
          </a:p>
          <a:p>
            <a:pPr>
              <a:spcBef>
                <a:spcPts val="1200"/>
              </a:spcBef>
            </a:pPr>
            <a:r>
              <a:rPr lang="en-US" sz="2000" dirty="0"/>
              <a:t>Implementing an escalation hierarchy improves efficiency.</a:t>
            </a:r>
          </a:p>
          <a:p>
            <a:pPr>
              <a:spcBef>
                <a:spcPts val="1200"/>
              </a:spcBef>
            </a:pPr>
            <a:r>
              <a:rPr lang="en-US" sz="2000" dirty="0"/>
              <a:t>Severe penalties exist for compliance failures.</a:t>
            </a:r>
          </a:p>
          <a:p>
            <a:pPr>
              <a:spcBef>
                <a:spcPts val="1200"/>
              </a:spcBef>
            </a:pPr>
            <a:r>
              <a:rPr lang="en-US" sz="2000" dirty="0"/>
              <a:t>A formal management approach can reduce risks.</a:t>
            </a:r>
          </a:p>
        </p:txBody>
      </p:sp>
      <p:pic>
        <p:nvPicPr>
          <p:cNvPr id="8" name="Picture Placeholder 7" descr="A hand holding a pen and shading circles on a sheet">
            <a:extLst>
              <a:ext uri="{FF2B5EF4-FFF2-40B4-BE49-F238E27FC236}">
                <a16:creationId xmlns:a16="http://schemas.microsoft.com/office/drawing/2014/main" id="{A0C50A42-932B-488A-A907-1DEC71DA2D04}"/>
              </a:ext>
            </a:extLst>
          </p:cNvPr>
          <p:cNvPicPr>
            <a:picLocks noGrp="1" noChangeAspect="1"/>
          </p:cNvPicPr>
          <p:nvPr>
            <p:ph sz="half" idx="4294967295"/>
          </p:nvPr>
        </p:nvPicPr>
        <p:blipFill>
          <a:blip r:embed="rId3"/>
          <a:srcRect l="4773" t="2547" r="50470"/>
          <a:stretch/>
        </p:blipFill>
        <p:spPr>
          <a:xfrm>
            <a:off x="7935468" y="1411287"/>
            <a:ext cx="2857500" cy="3624263"/>
          </a:xfrm>
          <a:noFill/>
        </p:spPr>
      </p:pic>
    </p:spTree>
    <p:extLst>
      <p:ext uri="{BB962C8B-B14F-4D97-AF65-F5344CB8AC3E}">
        <p14:creationId xmlns:p14="http://schemas.microsoft.com/office/powerpoint/2010/main" val="116819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group of people&#10;&#10;AI-generated content may be incorrect.">
            <a:extLst>
              <a:ext uri="{FF2B5EF4-FFF2-40B4-BE49-F238E27FC236}">
                <a16:creationId xmlns:a16="http://schemas.microsoft.com/office/drawing/2014/main" id="{CB3C1B4F-9D95-F93E-6F8B-08696D00B5C0}"/>
              </a:ext>
            </a:extLst>
          </p:cNvPr>
          <p:cNvPicPr>
            <a:picLocks noChangeAspect="1"/>
          </p:cNvPicPr>
          <p:nvPr/>
        </p:nvPicPr>
        <p:blipFill>
          <a:blip r:embed="rId3" cstate="print">
            <a:extLst>
              <a:ext uri="{28A0092B-C50C-407E-A947-70E740481C1C}">
                <a14:useLocalDpi xmlns:a14="http://schemas.microsoft.com/office/drawing/2010/main" val="0"/>
              </a:ext>
            </a:extLst>
          </a:blip>
          <a:srcRect l="24976" r="21439"/>
          <a:stretch/>
        </p:blipFill>
        <p:spPr>
          <a:xfrm>
            <a:off x="7648575" y="1411286"/>
            <a:ext cx="3028950" cy="3768725"/>
          </a:xfrm>
          <a:prstGeom prst="rect">
            <a:avLst/>
          </a:prstGeom>
        </p:spPr>
      </p:pic>
      <p:sp>
        <p:nvSpPr>
          <p:cNvPr id="3" name="Title 2">
            <a:extLst>
              <a:ext uri="{FF2B5EF4-FFF2-40B4-BE49-F238E27FC236}">
                <a16:creationId xmlns:a16="http://schemas.microsoft.com/office/drawing/2014/main" id="{E41677C8-2A25-CE76-2E4F-8233BFADE7C3}"/>
              </a:ext>
            </a:extLst>
          </p:cNvPr>
          <p:cNvSpPr>
            <a:spLocks noGrp="1"/>
          </p:cNvSpPr>
          <p:nvPr>
            <p:ph type="title"/>
          </p:nvPr>
        </p:nvSpPr>
        <p:spPr/>
        <p:txBody>
          <a:bodyPr anchor="t">
            <a:normAutofit/>
          </a:bodyPr>
          <a:lstStyle/>
          <a:p>
            <a:r>
              <a:rPr lang="en-US" dirty="0"/>
              <a:t>Effective management approaches in payroll</a:t>
            </a:r>
          </a:p>
        </p:txBody>
      </p:sp>
      <p:sp>
        <p:nvSpPr>
          <p:cNvPr id="4" name="Content Placeholder 3">
            <a:extLst>
              <a:ext uri="{FF2B5EF4-FFF2-40B4-BE49-F238E27FC236}">
                <a16:creationId xmlns:a16="http://schemas.microsoft.com/office/drawing/2014/main" id="{09D21BB3-13E7-0C0E-F469-D40BC827F0FB}"/>
              </a:ext>
            </a:extLst>
          </p:cNvPr>
          <p:cNvSpPr>
            <a:spLocks noGrp="1"/>
          </p:cNvSpPr>
          <p:nvPr>
            <p:ph sz="quarter" idx="16"/>
          </p:nvPr>
        </p:nvSpPr>
        <p:spPr>
          <a:xfrm>
            <a:off x="485521" y="1411287"/>
            <a:ext cx="6509639" cy="4638675"/>
          </a:xfrm>
        </p:spPr>
        <p:txBody>
          <a:bodyPr vert="horz" lIns="0" tIns="0" rIns="0" bIns="0" rtlCol="0" anchor="t" anchorCtr="0">
            <a:noAutofit/>
          </a:bodyPr>
          <a:lstStyle/>
          <a:p>
            <a:pPr>
              <a:spcBef>
                <a:spcPts val="1200"/>
              </a:spcBef>
            </a:pPr>
            <a:r>
              <a:rPr lang="en-US" sz="2000" dirty="0"/>
              <a:t>Establish an escalation hierarchy for complex issues.</a:t>
            </a:r>
          </a:p>
          <a:p>
            <a:pPr>
              <a:spcBef>
                <a:spcPts val="1200"/>
              </a:spcBef>
            </a:pPr>
            <a:r>
              <a:rPr lang="en-US" sz="2000" dirty="0"/>
              <a:t>Identify problems and resources promptly.</a:t>
            </a:r>
          </a:p>
          <a:p>
            <a:pPr>
              <a:spcBef>
                <a:spcPts val="1200"/>
              </a:spcBef>
            </a:pPr>
            <a:r>
              <a:rPr lang="en-US" sz="2000" dirty="0"/>
              <a:t>Develop an implementation plan for solutions.</a:t>
            </a:r>
          </a:p>
          <a:p>
            <a:pPr>
              <a:spcBef>
                <a:spcPts val="1200"/>
              </a:spcBef>
            </a:pPr>
            <a:r>
              <a:rPr lang="en-US" sz="2000" dirty="0"/>
              <a:t>Execute necessary changes efficiently.</a:t>
            </a:r>
          </a:p>
          <a:p>
            <a:pPr>
              <a:spcBef>
                <a:spcPts val="1200"/>
              </a:spcBef>
            </a:pPr>
            <a:r>
              <a:rPr lang="en-US" sz="2000" dirty="0"/>
              <a:t>Monitor and review processes regularly.</a:t>
            </a:r>
          </a:p>
          <a:p>
            <a:pPr>
              <a:spcBef>
                <a:spcPts val="1200"/>
              </a:spcBef>
            </a:pPr>
            <a:r>
              <a:rPr lang="en-US" sz="2000" dirty="0"/>
              <a:t>Manage potential penalties through formal management approaches .</a:t>
            </a:r>
          </a:p>
        </p:txBody>
      </p:sp>
    </p:spTree>
    <p:extLst>
      <p:ext uri="{BB962C8B-B14F-4D97-AF65-F5344CB8AC3E}">
        <p14:creationId xmlns:p14="http://schemas.microsoft.com/office/powerpoint/2010/main" val="2304634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nger pointing at a screen&#10;&#10;AI-generated content may be incorrect.">
            <a:extLst>
              <a:ext uri="{FF2B5EF4-FFF2-40B4-BE49-F238E27FC236}">
                <a16:creationId xmlns:a16="http://schemas.microsoft.com/office/drawing/2014/main" id="{9AD5531C-DD75-FF2F-8548-ED2C7A348B06}"/>
              </a:ext>
            </a:extLst>
          </p:cNvPr>
          <p:cNvPicPr>
            <a:picLocks noChangeAspect="1"/>
          </p:cNvPicPr>
          <p:nvPr/>
        </p:nvPicPr>
        <p:blipFill>
          <a:blip r:embed="rId3" cstate="print">
            <a:extLst>
              <a:ext uri="{28A0092B-C50C-407E-A947-70E740481C1C}">
                <a14:useLocalDpi xmlns:a14="http://schemas.microsoft.com/office/drawing/2010/main" val="0"/>
              </a:ext>
            </a:extLst>
          </a:blip>
          <a:srcRect r="38115"/>
          <a:stretch/>
        </p:blipFill>
        <p:spPr>
          <a:xfrm>
            <a:off x="7713727" y="1403362"/>
            <a:ext cx="3371850" cy="3632188"/>
          </a:xfrm>
          <a:prstGeom prst="rect">
            <a:avLst/>
          </a:prstGeom>
        </p:spPr>
      </p:pic>
      <p:sp>
        <p:nvSpPr>
          <p:cNvPr id="3" name="Title 2">
            <a:extLst>
              <a:ext uri="{FF2B5EF4-FFF2-40B4-BE49-F238E27FC236}">
                <a16:creationId xmlns:a16="http://schemas.microsoft.com/office/drawing/2014/main" id="{D1D4E194-CF94-AEA0-2AE8-5C70B7D492E2}"/>
              </a:ext>
            </a:extLst>
          </p:cNvPr>
          <p:cNvSpPr>
            <a:spLocks noGrp="1"/>
          </p:cNvSpPr>
          <p:nvPr>
            <p:ph type="title"/>
          </p:nvPr>
        </p:nvSpPr>
        <p:spPr/>
        <p:txBody>
          <a:bodyPr anchor="t">
            <a:normAutofit/>
          </a:bodyPr>
          <a:lstStyle/>
          <a:p>
            <a:r>
              <a:rPr lang="en-US" dirty="0"/>
              <a:t>Common employment tax compliance challenges</a:t>
            </a:r>
          </a:p>
        </p:txBody>
      </p:sp>
      <p:sp>
        <p:nvSpPr>
          <p:cNvPr id="4" name="Content Placeholder 3">
            <a:extLst>
              <a:ext uri="{FF2B5EF4-FFF2-40B4-BE49-F238E27FC236}">
                <a16:creationId xmlns:a16="http://schemas.microsoft.com/office/drawing/2014/main" id="{E50663F9-D78E-5CE0-AB20-47264D35E264}"/>
              </a:ext>
            </a:extLst>
          </p:cNvPr>
          <p:cNvSpPr>
            <a:spLocks noGrp="1"/>
          </p:cNvSpPr>
          <p:nvPr>
            <p:ph sz="quarter" idx="16"/>
          </p:nvPr>
        </p:nvSpPr>
        <p:spPr>
          <a:xfrm>
            <a:off x="485521" y="1411287"/>
            <a:ext cx="6591935" cy="4638675"/>
          </a:xfrm>
        </p:spPr>
        <p:txBody>
          <a:bodyPr anchor="t">
            <a:noAutofit/>
          </a:bodyPr>
          <a:lstStyle/>
          <a:p>
            <a:pPr>
              <a:spcBef>
                <a:spcPts val="600"/>
              </a:spcBef>
            </a:pPr>
            <a:r>
              <a:rPr lang="en-US" sz="2000" dirty="0"/>
              <a:t>Understanding new earnings and deduction types is crucial.</a:t>
            </a:r>
          </a:p>
          <a:p>
            <a:pPr>
              <a:spcBef>
                <a:spcPts val="600"/>
              </a:spcBef>
            </a:pPr>
            <a:r>
              <a:rPr lang="en-US" sz="2000" dirty="0"/>
              <a:t>Out-of-the-ordinary payments can complicate compliance.</a:t>
            </a:r>
          </a:p>
          <a:p>
            <a:pPr>
              <a:spcBef>
                <a:spcPts val="600"/>
              </a:spcBef>
            </a:pPr>
            <a:r>
              <a:rPr lang="en-US" sz="2000" dirty="0"/>
              <a:t>Settlement payments require careful handling for tax purposes.</a:t>
            </a:r>
          </a:p>
          <a:p>
            <a:pPr>
              <a:spcBef>
                <a:spcPts val="600"/>
              </a:spcBef>
            </a:pPr>
            <a:r>
              <a:rPr lang="en-US" sz="2000" dirty="0"/>
              <a:t>Payments to deceased employees’ beneficiaries can present challenges.</a:t>
            </a:r>
          </a:p>
          <a:p>
            <a:pPr>
              <a:spcBef>
                <a:spcPts val="600"/>
              </a:spcBef>
            </a:pPr>
            <a:r>
              <a:rPr lang="en-US" sz="2000" dirty="0"/>
              <a:t>Worker classification can impact tax obligations significantly.</a:t>
            </a:r>
          </a:p>
          <a:p>
            <a:pPr>
              <a:spcBef>
                <a:spcPts val="600"/>
              </a:spcBef>
            </a:pPr>
            <a:r>
              <a:rPr lang="en-US" sz="2000" dirty="0"/>
              <a:t>Multi-state compliance adds complexity to tax management.</a:t>
            </a:r>
          </a:p>
        </p:txBody>
      </p:sp>
    </p:spTree>
    <p:extLst>
      <p:ext uri="{BB962C8B-B14F-4D97-AF65-F5344CB8AC3E}">
        <p14:creationId xmlns:p14="http://schemas.microsoft.com/office/powerpoint/2010/main" val="1664412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lking to another person&#10;&#10;AI-generated content may be incorrect.">
            <a:extLst>
              <a:ext uri="{FF2B5EF4-FFF2-40B4-BE49-F238E27FC236}">
                <a16:creationId xmlns:a16="http://schemas.microsoft.com/office/drawing/2014/main" id="{8AA7CED2-11D9-9CA7-63A4-C4071DB1F62F}"/>
              </a:ext>
            </a:extLst>
          </p:cNvPr>
          <p:cNvPicPr>
            <a:picLocks noChangeAspect="1"/>
          </p:cNvPicPr>
          <p:nvPr/>
        </p:nvPicPr>
        <p:blipFill>
          <a:blip r:embed="rId3" cstate="print">
            <a:extLst>
              <a:ext uri="{28A0092B-C50C-407E-A947-70E740481C1C}">
                <a14:useLocalDpi xmlns:a14="http://schemas.microsoft.com/office/drawing/2010/main" val="0"/>
              </a:ext>
            </a:extLst>
          </a:blip>
          <a:srcRect l="16269" r="23554"/>
          <a:stretch/>
        </p:blipFill>
        <p:spPr>
          <a:xfrm>
            <a:off x="7568437" y="1412579"/>
            <a:ext cx="3270251" cy="3622971"/>
          </a:xfrm>
          <a:prstGeom prst="rect">
            <a:avLst/>
          </a:prstGeom>
        </p:spPr>
      </p:pic>
      <p:sp>
        <p:nvSpPr>
          <p:cNvPr id="3" name="Title 2">
            <a:extLst>
              <a:ext uri="{FF2B5EF4-FFF2-40B4-BE49-F238E27FC236}">
                <a16:creationId xmlns:a16="http://schemas.microsoft.com/office/drawing/2014/main" id="{006EDA44-9416-CA2A-58FE-D5B3CB1005ED}"/>
              </a:ext>
            </a:extLst>
          </p:cNvPr>
          <p:cNvSpPr>
            <a:spLocks noGrp="1"/>
          </p:cNvSpPr>
          <p:nvPr>
            <p:ph type="title"/>
          </p:nvPr>
        </p:nvSpPr>
        <p:spPr/>
        <p:txBody>
          <a:bodyPr anchor="t">
            <a:normAutofit/>
          </a:bodyPr>
          <a:lstStyle/>
          <a:p>
            <a:r>
              <a:rPr lang="en-US" dirty="0"/>
              <a:t>IRS employment tax audit focus</a:t>
            </a:r>
          </a:p>
        </p:txBody>
      </p:sp>
      <p:sp>
        <p:nvSpPr>
          <p:cNvPr id="4" name="Content Placeholder 3">
            <a:extLst>
              <a:ext uri="{FF2B5EF4-FFF2-40B4-BE49-F238E27FC236}">
                <a16:creationId xmlns:a16="http://schemas.microsoft.com/office/drawing/2014/main" id="{80D39403-E9BA-9E09-6BC0-7119E0018AA5}"/>
              </a:ext>
            </a:extLst>
          </p:cNvPr>
          <p:cNvSpPr>
            <a:spLocks noGrp="1"/>
          </p:cNvSpPr>
          <p:nvPr>
            <p:ph sz="quarter" idx="16"/>
          </p:nvPr>
        </p:nvSpPr>
        <p:spPr>
          <a:xfrm>
            <a:off x="485521" y="1411287"/>
            <a:ext cx="6198743" cy="4638675"/>
          </a:xfrm>
        </p:spPr>
        <p:txBody>
          <a:bodyPr anchor="t">
            <a:noAutofit/>
          </a:bodyPr>
          <a:lstStyle/>
          <a:p>
            <a:pPr>
              <a:spcBef>
                <a:spcPts val="1200"/>
              </a:spcBef>
            </a:pPr>
            <a:r>
              <a:rPr lang="en-US" sz="2000" dirty="0"/>
              <a:t>Temporary housing benefits are key audit areas.</a:t>
            </a:r>
          </a:p>
          <a:p>
            <a:pPr>
              <a:spcBef>
                <a:spcPts val="1200"/>
              </a:spcBef>
            </a:pPr>
            <a:r>
              <a:rPr lang="en-US" sz="2000" dirty="0"/>
              <a:t>Meal reimbursements are scrutinized during audits.</a:t>
            </a:r>
          </a:p>
          <a:p>
            <a:pPr>
              <a:spcBef>
                <a:spcPts val="1200"/>
              </a:spcBef>
            </a:pPr>
            <a:r>
              <a:rPr lang="en-US" sz="2000" dirty="0"/>
              <a:t>Vehicle allowances require clear documentation.</a:t>
            </a:r>
          </a:p>
          <a:p>
            <a:pPr>
              <a:spcBef>
                <a:spcPts val="1200"/>
              </a:spcBef>
            </a:pPr>
            <a:r>
              <a:rPr lang="en-US" sz="2000" dirty="0"/>
              <a:t>Fringe benefits, like gift cards, need proper reporting.</a:t>
            </a:r>
          </a:p>
          <a:p>
            <a:pPr>
              <a:spcBef>
                <a:spcPts val="1200"/>
              </a:spcBef>
            </a:pPr>
            <a:r>
              <a:rPr lang="en-US" sz="2000" dirty="0"/>
              <a:t>Worker classification can affect tax obligations significantly.</a:t>
            </a:r>
          </a:p>
          <a:p>
            <a:pPr>
              <a:spcBef>
                <a:spcPts val="1200"/>
              </a:spcBef>
            </a:pPr>
            <a:r>
              <a:rPr lang="en-US" sz="2000" dirty="0"/>
              <a:t>Executive compensation attracts IRS attention.</a:t>
            </a:r>
          </a:p>
        </p:txBody>
      </p:sp>
    </p:spTree>
    <p:extLst>
      <p:ext uri="{BB962C8B-B14F-4D97-AF65-F5344CB8AC3E}">
        <p14:creationId xmlns:p14="http://schemas.microsoft.com/office/powerpoint/2010/main" val="613245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EE0D-9F14-3BCF-F180-27D23B6F7A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1F6B60-2D68-A06C-EBCF-0A044A04B899}"/>
              </a:ext>
            </a:extLst>
          </p:cNvPr>
          <p:cNvSpPr>
            <a:spLocks noGrp="1"/>
          </p:cNvSpPr>
          <p:nvPr>
            <p:ph type="body" sz="quarter" idx="13"/>
          </p:nvPr>
        </p:nvSpPr>
        <p:spPr>
          <a:xfrm>
            <a:off x="485775" y="370800"/>
            <a:ext cx="7394575" cy="313932"/>
          </a:xfrm>
        </p:spPr>
        <p:txBody>
          <a:bodyPr/>
          <a:lstStyle/>
          <a:p>
            <a:r>
              <a:rPr lang="en-US" dirty="0"/>
              <a:t>Polling question 6</a:t>
            </a:r>
          </a:p>
        </p:txBody>
      </p:sp>
      <p:sp>
        <p:nvSpPr>
          <p:cNvPr id="8" name="Content Placeholder 7">
            <a:extLst>
              <a:ext uri="{FF2B5EF4-FFF2-40B4-BE49-F238E27FC236}">
                <a16:creationId xmlns:a16="http://schemas.microsoft.com/office/drawing/2014/main" id="{FFA56E08-DCD8-4CB1-AC5A-89D408F03BA3}"/>
              </a:ext>
            </a:extLst>
          </p:cNvPr>
          <p:cNvSpPr>
            <a:spLocks noGrp="1"/>
          </p:cNvSpPr>
          <p:nvPr>
            <p:ph sz="quarter" idx="16"/>
          </p:nvPr>
        </p:nvSpPr>
        <p:spPr>
          <a:xfrm>
            <a:off x="485521" y="1411287"/>
            <a:ext cx="11224800" cy="4638675"/>
          </a:xfrm>
        </p:spPr>
        <p:txBody>
          <a:bodyPr/>
          <a:lstStyle/>
          <a:p>
            <a:r>
              <a:rPr lang="en-IN" dirty="0"/>
              <a:t>Who in your organization is responsible for employment tax compliance?</a:t>
            </a:r>
          </a:p>
          <a:p>
            <a:pPr lvl="1"/>
            <a:r>
              <a:rPr lang="en-US" dirty="0"/>
              <a:t>Payroll</a:t>
            </a:r>
          </a:p>
          <a:p>
            <a:pPr lvl="1"/>
            <a:r>
              <a:rPr lang="en-IN" dirty="0"/>
              <a:t>Human resource</a:t>
            </a:r>
          </a:p>
          <a:p>
            <a:pPr lvl="1"/>
            <a:r>
              <a:rPr lang="en-IN" dirty="0"/>
              <a:t>Finance</a:t>
            </a:r>
          </a:p>
          <a:p>
            <a:pPr lvl="1"/>
            <a:r>
              <a:rPr lang="en-IN" dirty="0"/>
              <a:t>Tax</a:t>
            </a:r>
            <a:endParaRPr lang="en-US" dirty="0"/>
          </a:p>
        </p:txBody>
      </p:sp>
    </p:spTree>
    <p:extLst>
      <p:ext uri="{BB962C8B-B14F-4D97-AF65-F5344CB8AC3E}">
        <p14:creationId xmlns:p14="http://schemas.microsoft.com/office/powerpoint/2010/main" val="3980788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87E9E-3035-CD87-851B-5AC218F4FEE5}"/>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E7F36E1-E28A-F7A0-8272-41D342EA965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6E7F36E1-E28A-F7A0-8272-41D342EA965D}"/>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D0A9178-A258-A223-EEAC-B3AAD0335C03}"/>
              </a:ext>
            </a:extLst>
          </p:cNvPr>
          <p:cNvSpPr>
            <a:spLocks noGrp="1"/>
          </p:cNvSpPr>
          <p:nvPr>
            <p:ph type="title"/>
          </p:nvPr>
        </p:nvSpPr>
        <p:spPr>
          <a:xfrm>
            <a:off x="485523" y="382588"/>
            <a:ext cx="11224347" cy="638175"/>
          </a:xfrm>
        </p:spPr>
        <p:txBody>
          <a:bodyPr vert="horz"/>
          <a:lstStyle/>
          <a:p>
            <a:r>
              <a:rPr lang="en-US" dirty="0"/>
              <a:t>Form 990 compensation reporting – takeaways</a:t>
            </a:r>
            <a:endParaRPr lang="en-GB" dirty="0"/>
          </a:p>
        </p:txBody>
      </p:sp>
      <p:sp>
        <p:nvSpPr>
          <p:cNvPr id="3" name="Content Placeholder 2">
            <a:extLst>
              <a:ext uri="{FF2B5EF4-FFF2-40B4-BE49-F238E27FC236}">
                <a16:creationId xmlns:a16="http://schemas.microsoft.com/office/drawing/2014/main" id="{F2281DD9-DA88-D550-F79B-F244836B493C}"/>
              </a:ext>
            </a:extLst>
          </p:cNvPr>
          <p:cNvSpPr>
            <a:spLocks noGrp="1"/>
          </p:cNvSpPr>
          <p:nvPr>
            <p:ph sz="quarter" idx="16"/>
          </p:nvPr>
        </p:nvSpPr>
        <p:spPr>
          <a:xfrm>
            <a:off x="1524001" y="2926080"/>
            <a:ext cx="10186987" cy="3123883"/>
          </a:xfrm>
        </p:spPr>
        <p:txBody>
          <a:bodyPr/>
          <a:lstStyle/>
          <a:p>
            <a:r>
              <a:rPr lang="en-IN" sz="2000" dirty="0"/>
              <a:t>This is a group effort ‒</a:t>
            </a:r>
          </a:p>
          <a:p>
            <a:pPr lvl="1"/>
            <a:r>
              <a:rPr lang="en-IN" sz="2000" dirty="0"/>
              <a:t>Legal</a:t>
            </a:r>
          </a:p>
          <a:p>
            <a:pPr lvl="1"/>
            <a:r>
              <a:rPr lang="en-IN" sz="2000" dirty="0"/>
              <a:t>HR</a:t>
            </a:r>
          </a:p>
          <a:p>
            <a:pPr lvl="1"/>
            <a:r>
              <a:rPr lang="en-IN" sz="2000" dirty="0"/>
              <a:t>Payroll</a:t>
            </a:r>
          </a:p>
          <a:p>
            <a:pPr lvl="1"/>
            <a:r>
              <a:rPr lang="en-IN" sz="2000" dirty="0"/>
              <a:t>Finance</a:t>
            </a:r>
          </a:p>
        </p:txBody>
      </p:sp>
      <p:pic>
        <p:nvPicPr>
          <p:cNvPr id="7" name="Picture 6" descr="A picture containing text, person, window, indoor&#10;&#10;Description automatically generated">
            <a:extLst>
              <a:ext uri="{FF2B5EF4-FFF2-40B4-BE49-F238E27FC236}">
                <a16:creationId xmlns:a16="http://schemas.microsoft.com/office/drawing/2014/main" id="{0468D665-AE25-94EF-56CF-EBE97C289EF8}"/>
              </a:ext>
            </a:extLst>
          </p:cNvPr>
          <p:cNvPicPr>
            <a:picLocks/>
          </p:cNvPicPr>
          <p:nvPr/>
        </p:nvPicPr>
        <p:blipFill rotWithShape="1">
          <a:blip r:embed="rId6" cstate="screen">
            <a:extLst>
              <a:ext uri="{28A0092B-C50C-407E-A947-70E740481C1C}">
                <a14:useLocalDpi xmlns:a14="http://schemas.microsoft.com/office/drawing/2010/main"/>
              </a:ext>
            </a:extLst>
          </a:blip>
          <a:srcRect t="12258" b="30952"/>
          <a:stretch/>
        </p:blipFill>
        <p:spPr>
          <a:xfrm>
            <a:off x="1524001" y="1130301"/>
            <a:ext cx="9143999" cy="1514577"/>
          </a:xfrm>
          <a:prstGeom prst="rect">
            <a:avLst/>
          </a:prstGeom>
        </p:spPr>
      </p:pic>
    </p:spTree>
    <p:extLst>
      <p:ext uri="{BB962C8B-B14F-4D97-AF65-F5344CB8AC3E}">
        <p14:creationId xmlns:p14="http://schemas.microsoft.com/office/powerpoint/2010/main" val="3083142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p:txBody>
          <a:bodyPr/>
          <a:lstStyle/>
          <a:p>
            <a:r>
              <a:rPr lang="en-US" dirty="0"/>
              <a:t>Presenters</a:t>
            </a:r>
            <a:endParaRPr lang="en-US" dirty="0">
              <a:solidFill>
                <a:srgbClr val="FF0000"/>
              </a:solidFill>
            </a:endParaRPr>
          </a:p>
        </p:txBody>
      </p:sp>
      <p:sp>
        <p:nvSpPr>
          <p:cNvPr id="2" name="TextBox 1">
            <a:extLst>
              <a:ext uri="{FF2B5EF4-FFF2-40B4-BE49-F238E27FC236}">
                <a16:creationId xmlns:a16="http://schemas.microsoft.com/office/drawing/2014/main" id="{068668A3-C8CF-12FC-8E42-E4D515E68305}"/>
              </a:ext>
            </a:extLst>
          </p:cNvPr>
          <p:cNvSpPr txBox="1"/>
          <p:nvPr/>
        </p:nvSpPr>
        <p:spPr>
          <a:xfrm>
            <a:off x="2852330" y="3792133"/>
            <a:ext cx="2328586" cy="1729704"/>
          </a:xfrm>
          <a:prstGeom prst="rect">
            <a:avLst/>
          </a:prstGeom>
          <a:noFill/>
        </p:spPr>
        <p:txBody>
          <a:bodyPr wrap="none" lIns="0" tIns="36576" rIns="0" bIns="0" rtlCol="0">
            <a:spAutoFit/>
          </a:bodyPr>
          <a:lstStyle/>
          <a:p>
            <a:pPr algn="ctr">
              <a:lnSpc>
                <a:spcPct val="95000"/>
              </a:lnSpc>
              <a:spcAft>
                <a:spcPts val="600"/>
              </a:spcAft>
              <a:buClr>
                <a:schemeClr val="accent2"/>
              </a:buClr>
              <a:buSzPct val="70000"/>
            </a:pPr>
            <a:r>
              <a:rPr lang="en-US" sz="2000" dirty="0">
                <a:solidFill>
                  <a:schemeClr val="tx2"/>
                </a:solidFill>
              </a:rPr>
              <a:t>Katherine Kurtzman</a:t>
            </a:r>
            <a:endParaRPr lang="en-US" sz="1200" dirty="0">
              <a:solidFill>
                <a:schemeClr val="tx2"/>
              </a:solidFill>
            </a:endParaRPr>
          </a:p>
          <a:p>
            <a:pPr algn="ctr">
              <a:lnSpc>
                <a:spcPct val="95000"/>
              </a:lnSpc>
              <a:spcAft>
                <a:spcPts val="600"/>
              </a:spcAft>
              <a:buClr>
                <a:schemeClr val="accent2"/>
              </a:buClr>
              <a:buSzPct val="70000"/>
            </a:pPr>
            <a:r>
              <a:rPr lang="en-US" sz="1600" dirty="0">
                <a:solidFill>
                  <a:schemeClr val="bg1"/>
                </a:solidFill>
              </a:rPr>
              <a:t>Managing Director</a:t>
            </a:r>
          </a:p>
          <a:p>
            <a:pPr algn="ctr">
              <a:lnSpc>
                <a:spcPct val="95000"/>
              </a:lnSpc>
              <a:buClr>
                <a:schemeClr val="accent2"/>
              </a:buClr>
              <a:buSzPct val="70000"/>
            </a:pPr>
            <a:r>
              <a:rPr lang="en-US" sz="1600" dirty="0">
                <a:solidFill>
                  <a:schemeClr val="bg1"/>
                </a:solidFill>
              </a:rPr>
              <a:t>Exempt Organization </a:t>
            </a:r>
          </a:p>
          <a:p>
            <a:pPr algn="ctr">
              <a:lnSpc>
                <a:spcPct val="95000"/>
              </a:lnSpc>
              <a:spcAft>
                <a:spcPts val="600"/>
              </a:spcAft>
              <a:buClr>
                <a:schemeClr val="accent2"/>
              </a:buClr>
              <a:buSzPct val="70000"/>
            </a:pPr>
            <a:r>
              <a:rPr lang="en-US" sz="1600" dirty="0">
                <a:solidFill>
                  <a:schemeClr val="bg1"/>
                </a:solidFill>
              </a:rPr>
              <a:t>Tax Services</a:t>
            </a:r>
            <a:br>
              <a:rPr lang="en-US" sz="1600" dirty="0">
                <a:solidFill>
                  <a:schemeClr val="bg1"/>
                </a:solidFill>
              </a:rPr>
            </a:br>
            <a:r>
              <a:rPr lang="en-US" sz="1600" dirty="0">
                <a:solidFill>
                  <a:schemeClr val="bg1"/>
                </a:solidFill>
              </a:rPr>
              <a:t>Ernst &amp; Young LLP</a:t>
            </a:r>
          </a:p>
          <a:p>
            <a:pPr algn="ctr">
              <a:lnSpc>
                <a:spcPct val="95000"/>
              </a:lnSpc>
              <a:spcAft>
                <a:spcPts val="600"/>
              </a:spcAft>
              <a:buClr>
                <a:schemeClr val="accent2"/>
              </a:buClr>
              <a:buSzPct val="70000"/>
            </a:pPr>
            <a:r>
              <a:rPr lang="en-US" sz="1600" dirty="0">
                <a:solidFill>
                  <a:schemeClr val="bg1"/>
                </a:solidFill>
              </a:rPr>
              <a:t>Chicago, IL</a:t>
            </a:r>
          </a:p>
        </p:txBody>
      </p:sp>
      <p:sp>
        <p:nvSpPr>
          <p:cNvPr id="4" name="TextBox 3">
            <a:extLst>
              <a:ext uri="{FF2B5EF4-FFF2-40B4-BE49-F238E27FC236}">
                <a16:creationId xmlns:a16="http://schemas.microsoft.com/office/drawing/2014/main" id="{9EC5B3DF-DF7A-F1A0-71BB-B53D2D09B279}"/>
              </a:ext>
            </a:extLst>
          </p:cNvPr>
          <p:cNvSpPr txBox="1"/>
          <p:nvPr/>
        </p:nvSpPr>
        <p:spPr>
          <a:xfrm>
            <a:off x="6252752" y="3792133"/>
            <a:ext cx="2114550" cy="1495794"/>
          </a:xfrm>
          <a:prstGeom prst="rect">
            <a:avLst/>
          </a:prstGeom>
          <a:noFill/>
        </p:spPr>
        <p:txBody>
          <a:bodyPr wrap="square" lIns="0" tIns="36576" rIns="0" bIns="0" rtlCol="0">
            <a:spAutoFit/>
          </a:bodyPr>
          <a:lstStyle/>
          <a:p>
            <a:pPr algn="ctr">
              <a:lnSpc>
                <a:spcPct val="95000"/>
              </a:lnSpc>
              <a:spcAft>
                <a:spcPts val="600"/>
              </a:spcAft>
              <a:buClr>
                <a:schemeClr val="accent2"/>
              </a:buClr>
              <a:buSzPct val="70000"/>
            </a:pPr>
            <a:r>
              <a:rPr lang="en-US" sz="2000" dirty="0">
                <a:solidFill>
                  <a:schemeClr val="tx2"/>
                </a:solidFill>
              </a:rPr>
              <a:t>Martin Rule</a:t>
            </a:r>
          </a:p>
          <a:p>
            <a:pPr algn="ctr">
              <a:lnSpc>
                <a:spcPct val="95000"/>
              </a:lnSpc>
              <a:spcAft>
                <a:spcPts val="600"/>
              </a:spcAft>
              <a:buClr>
                <a:schemeClr val="accent2"/>
              </a:buClr>
              <a:buSzPct val="70000"/>
            </a:pPr>
            <a:r>
              <a:rPr lang="en-US" sz="1600" dirty="0">
                <a:solidFill>
                  <a:schemeClr val="bg1"/>
                </a:solidFill>
              </a:rPr>
              <a:t>Senior Manager</a:t>
            </a:r>
          </a:p>
          <a:p>
            <a:pPr algn="ctr">
              <a:lnSpc>
                <a:spcPct val="95000"/>
              </a:lnSpc>
              <a:spcAft>
                <a:spcPts val="600"/>
              </a:spcAft>
              <a:buClr>
                <a:schemeClr val="accent2"/>
              </a:buClr>
              <a:buSzPct val="70000"/>
            </a:pPr>
            <a:r>
              <a:rPr lang="en-US" sz="1600" dirty="0">
                <a:solidFill>
                  <a:schemeClr val="bg1"/>
                </a:solidFill>
              </a:rPr>
              <a:t>Employment Tax</a:t>
            </a:r>
            <a:br>
              <a:rPr lang="en-US" sz="1600" dirty="0">
                <a:solidFill>
                  <a:schemeClr val="bg1"/>
                </a:solidFill>
              </a:rPr>
            </a:br>
            <a:r>
              <a:rPr lang="en-US" sz="1600" dirty="0">
                <a:solidFill>
                  <a:schemeClr val="bg1"/>
                </a:solidFill>
              </a:rPr>
              <a:t>Ernst &amp; Young LLP</a:t>
            </a:r>
          </a:p>
          <a:p>
            <a:pPr algn="ctr">
              <a:lnSpc>
                <a:spcPct val="95000"/>
              </a:lnSpc>
              <a:spcAft>
                <a:spcPts val="600"/>
              </a:spcAft>
              <a:buClr>
                <a:schemeClr val="accent2"/>
              </a:buClr>
              <a:buSzPct val="70000"/>
            </a:pPr>
            <a:r>
              <a:rPr lang="en-US" sz="1600" dirty="0">
                <a:solidFill>
                  <a:schemeClr val="bg1"/>
                </a:solidFill>
              </a:rPr>
              <a:t>Chicago, IL</a:t>
            </a:r>
          </a:p>
        </p:txBody>
      </p:sp>
      <p:pic>
        <p:nvPicPr>
          <p:cNvPr id="9" name="Picture 8" descr="A close-up of a person smiling&#10;&#10;AI-generated content may be incorrect.">
            <a:extLst>
              <a:ext uri="{FF2B5EF4-FFF2-40B4-BE49-F238E27FC236}">
                <a16:creationId xmlns:a16="http://schemas.microsoft.com/office/drawing/2014/main" id="{34C0FCBD-7F66-BF3B-4175-64271C35BD34}"/>
              </a:ext>
            </a:extLst>
          </p:cNvPr>
          <p:cNvPicPr>
            <a:picLocks noChangeAspect="1"/>
          </p:cNvPicPr>
          <p:nvPr/>
        </p:nvPicPr>
        <p:blipFill>
          <a:blip r:embed="rId3">
            <a:extLst>
              <a:ext uri="{28A0092B-C50C-407E-A947-70E740481C1C}">
                <a14:useLocalDpi xmlns:a14="http://schemas.microsoft.com/office/drawing/2010/main" val="0"/>
              </a:ext>
            </a:extLst>
          </a:blip>
          <a:srcRect l="5027" t="6990" r="4087" b="6990"/>
          <a:stretch/>
        </p:blipFill>
        <p:spPr>
          <a:xfrm>
            <a:off x="3148263" y="1386984"/>
            <a:ext cx="1796277" cy="2198428"/>
          </a:xfrm>
          <a:prstGeom prst="rect">
            <a:avLst/>
          </a:prstGeom>
        </p:spPr>
      </p:pic>
      <p:pic>
        <p:nvPicPr>
          <p:cNvPr id="11" name="Picture 10">
            <a:extLst>
              <a:ext uri="{FF2B5EF4-FFF2-40B4-BE49-F238E27FC236}">
                <a16:creationId xmlns:a16="http://schemas.microsoft.com/office/drawing/2014/main" id="{9ED2010E-3AC9-A198-BFCB-D618C6F40022}"/>
              </a:ext>
            </a:extLst>
          </p:cNvPr>
          <p:cNvPicPr>
            <a:picLocks noChangeAspect="1"/>
          </p:cNvPicPr>
          <p:nvPr/>
        </p:nvPicPr>
        <p:blipFill>
          <a:blip r:embed="rId4"/>
          <a:stretch>
            <a:fillRect/>
          </a:stretch>
        </p:blipFill>
        <p:spPr>
          <a:xfrm>
            <a:off x="6409168" y="1386984"/>
            <a:ext cx="1796277" cy="2198428"/>
          </a:xfrm>
          <a:prstGeom prst="rect">
            <a:avLst/>
          </a:prstGeom>
        </p:spPr>
      </p:pic>
    </p:spTree>
    <p:extLst>
      <p:ext uri="{BB962C8B-B14F-4D97-AF65-F5344CB8AC3E}">
        <p14:creationId xmlns:p14="http://schemas.microsoft.com/office/powerpoint/2010/main" val="3395627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8466756-E1B3-496F-8316-F0DB41C645E5}"/>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7" name="Object 6" hidden="1">
                        <a:extLst>
                          <a:ext uri="{FF2B5EF4-FFF2-40B4-BE49-F238E27FC236}">
                            <a16:creationId xmlns:a16="http://schemas.microsoft.com/office/drawing/2014/main" id="{88466756-E1B3-496F-8316-F0DB41C645E5}"/>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60203DB-1E19-453A-A86E-5402010F8D39}"/>
              </a:ext>
            </a:extLst>
          </p:cNvPr>
          <p:cNvSpPr/>
          <p:nvPr>
            <p:custDataLst>
              <p:tags r:id="rId2"/>
            </p:custDataLst>
          </p:nvPr>
        </p:nvSpPr>
        <p:spPr>
          <a:xfrm>
            <a:off x="152400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2400" dirty="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a:t>Key takeaways and conclusions</a:t>
            </a:r>
          </a:p>
        </p:txBody>
      </p:sp>
      <p:sp>
        <p:nvSpPr>
          <p:cNvPr id="3" name="Content Placeholder 2"/>
          <p:cNvSpPr>
            <a:spLocks noGrp="1"/>
          </p:cNvSpPr>
          <p:nvPr>
            <p:ph sz="quarter" idx="16"/>
          </p:nvPr>
        </p:nvSpPr>
        <p:spPr/>
        <p:txBody>
          <a:bodyPr/>
          <a:lstStyle/>
          <a:p>
            <a:r>
              <a:rPr lang="en-US" sz="2000" dirty="0"/>
              <a:t>Review updates to compensation reporting based on the One Big Beautiful Bill Act (“OBBBA”)</a:t>
            </a:r>
          </a:p>
          <a:p>
            <a:endParaRPr lang="en-US" sz="2000" dirty="0"/>
          </a:p>
          <a:p>
            <a:r>
              <a:rPr lang="en-US" sz="2000" dirty="0"/>
              <a:t>Examine the mechanics of IRC Section 4960 tax on excess executive compensation.</a:t>
            </a:r>
          </a:p>
          <a:p>
            <a:pPr>
              <a:spcBef>
                <a:spcPts val="2400"/>
              </a:spcBef>
            </a:pPr>
            <a:r>
              <a:rPr lang="en-US" sz="2000" dirty="0"/>
              <a:t>Explain the purpose for the compensation requirements. Identify executive compensation components and policy disclosures that are available for public inspection. </a:t>
            </a:r>
          </a:p>
          <a:p>
            <a:pPr>
              <a:spcBef>
                <a:spcPts val="2400"/>
              </a:spcBef>
            </a:pPr>
            <a:r>
              <a:rPr lang="en-US" sz="2000" dirty="0"/>
              <a:t>Explain the types of new benefits that should be analyzed for tax concerns, as well as other compliance matters.</a:t>
            </a:r>
          </a:p>
          <a:p>
            <a:endParaRPr lang="en-US" sz="2000" dirty="0"/>
          </a:p>
        </p:txBody>
      </p:sp>
    </p:spTree>
    <p:extLst>
      <p:ext uri="{BB962C8B-B14F-4D97-AF65-F5344CB8AC3E}">
        <p14:creationId xmlns:p14="http://schemas.microsoft.com/office/powerpoint/2010/main" val="3932801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103A4B4-D862-404D-A2B0-15CE899A1E2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0" name="Object 9" hidden="1">
                        <a:extLst>
                          <a:ext uri="{FF2B5EF4-FFF2-40B4-BE49-F238E27FC236}">
                            <a16:creationId xmlns:a16="http://schemas.microsoft.com/office/drawing/2014/main" id="{B103A4B4-D862-404D-A2B0-15CE899A1E23}"/>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7" name="Title 2"/>
          <p:cNvSpPr txBox="1">
            <a:spLocks/>
          </p:cNvSpPr>
          <p:nvPr/>
        </p:nvSpPr>
        <p:spPr>
          <a:xfrm>
            <a:off x="1978026" y="1007575"/>
            <a:ext cx="8270875" cy="539719"/>
          </a:xfrm>
          <a:prstGeom prst="rect">
            <a:avLst/>
          </a:prstGeom>
        </p:spPr>
        <p:txBody>
          <a:bodyPr vert="horz" lIns="0" tIns="0" rIns="0" bIns="0" rtlCol="0" anchor="t" anchorCtr="0">
            <a:noAutofit/>
          </a:bodyPr>
          <a:lstStyle>
            <a:lvl1pPr algn="l" defTabSz="1007887" rtl="0" eaLnBrk="1" latinLnBrk="0" hangingPunct="1">
              <a:lnSpc>
                <a:spcPct val="100000"/>
              </a:lnSpc>
              <a:spcBef>
                <a:spcPct val="0"/>
              </a:spcBef>
              <a:buNone/>
              <a:defRPr sz="3600" kern="1200">
                <a:solidFill>
                  <a:schemeClr val="bg1"/>
                </a:solidFill>
                <a:latin typeface="+mj-lt"/>
                <a:ea typeface="+mj-ea"/>
                <a:cs typeface="+mj-cs"/>
              </a:defRPr>
            </a:lvl1pPr>
          </a:lstStyle>
          <a:p>
            <a:pPr algn="ctr">
              <a:defRPr/>
            </a:pPr>
            <a:r>
              <a:rPr lang="en-GB" sz="5000" b="1" dirty="0">
                <a:solidFill>
                  <a:srgbClr val="FFFFFF"/>
                </a:solidFill>
                <a:latin typeface="EYInterstate" panose="02000503020000020004" pitchFamily="2" charset="0"/>
                <a:cs typeface="Arial" panose="020B0604020202020204" pitchFamily="34" charset="0"/>
              </a:rPr>
              <a:t>Thank you </a:t>
            </a:r>
            <a:br>
              <a:rPr lang="en-GB" sz="5000" b="1" dirty="0">
                <a:solidFill>
                  <a:srgbClr val="FFFFFF"/>
                </a:solidFill>
                <a:latin typeface="EYInterstate" panose="02000503020000020004" pitchFamily="2" charset="0"/>
                <a:cs typeface="Arial" panose="020B0604020202020204" pitchFamily="34" charset="0"/>
              </a:rPr>
            </a:br>
            <a:r>
              <a:rPr lang="en-GB" sz="5000" b="1" dirty="0">
                <a:solidFill>
                  <a:srgbClr val="FFFFFF"/>
                </a:solidFill>
                <a:latin typeface="EYInterstate" panose="02000503020000020004" pitchFamily="2" charset="0"/>
                <a:cs typeface="Arial" panose="020B0604020202020204" pitchFamily="34" charset="0"/>
              </a:rPr>
              <a:t>for joining us today!</a:t>
            </a:r>
          </a:p>
        </p:txBody>
      </p:sp>
    </p:spTree>
    <p:extLst>
      <p:ext uri="{BB962C8B-B14F-4D97-AF65-F5344CB8AC3E}">
        <p14:creationId xmlns:p14="http://schemas.microsoft.com/office/powerpoint/2010/main" val="1095287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9A6637-8F3E-85D9-630F-52A384E1F1A0}"/>
              </a:ext>
            </a:extLst>
          </p:cNvPr>
          <p:cNvSpPr txBox="1">
            <a:spLocks/>
          </p:cNvSpPr>
          <p:nvPr/>
        </p:nvSpPr>
        <p:spPr>
          <a:xfrm>
            <a:off x="8406581" y="563952"/>
            <a:ext cx="3309810" cy="3330142"/>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Ernst &amp; Young LLP is a client-serving member firm of Ernst &amp; Young Global Limited operating in the US.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Light"/>
                <a:ea typeface="+mn-ea"/>
                <a:cs typeface="+mn-cs"/>
              </a:rPr>
              <a:t>© 2026 Ernst &amp; Young LLP.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Light"/>
                <a:ea typeface="+mn-ea"/>
                <a:cs typeface="+mn-cs"/>
              </a:rPr>
              <a:t>All Rights Reserved.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it-IT" sz="800" b="0" i="0" u="none" strike="noStrike" kern="0" cap="none" spc="0" normalizeH="0" baseline="0" noProof="0" dirty="0">
                <a:ln>
                  <a:noFill/>
                </a:ln>
                <a:solidFill>
                  <a:srgbClr val="FFFFFF"/>
                </a:solidFill>
                <a:effectLst/>
                <a:uLnTx/>
                <a:uFillTx/>
                <a:latin typeface="EYInterstate Light"/>
                <a:ea typeface="+mn-ea"/>
                <a:cs typeface="+mn-cs"/>
              </a:rPr>
              <a:t>US SCORE 31175-261US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it-IT" sz="800" b="0" i="0" u="none" strike="noStrike" kern="0" cap="none" spc="0" normalizeH="0" baseline="0" noProof="0" dirty="0">
                <a:ln>
                  <a:noFill/>
                </a:ln>
                <a:solidFill>
                  <a:srgbClr val="FFFFFF"/>
                </a:solidFill>
                <a:effectLst/>
                <a:uLnTx/>
                <a:uFillTx/>
                <a:latin typeface="EYInterstate Light"/>
                <a:ea typeface="+mn-ea"/>
                <a:cs typeface="+mn-cs"/>
              </a:rPr>
              <a:t>2605-11150-CS</a:t>
            </a:r>
            <a:br>
              <a:rPr kumimoji="0" lang="it-IT" sz="800" b="0" i="0" u="none" strike="noStrike" kern="0" cap="none" spc="0" normalizeH="0" baseline="0" noProof="0" dirty="0">
                <a:ln>
                  <a:noFill/>
                </a:ln>
                <a:solidFill>
                  <a:srgbClr val="FFFFFF"/>
                </a:solidFill>
                <a:effectLst/>
                <a:uLnTx/>
                <a:uFillTx/>
                <a:latin typeface="EYInterstate Light"/>
                <a:ea typeface="+mn-ea"/>
                <a:cs typeface="+mn-cs"/>
              </a:rPr>
            </a:br>
            <a:r>
              <a:rPr kumimoji="0" lang="it-IT" sz="800" b="0" i="0" u="none" strike="noStrike" kern="0" cap="none" spc="0" normalizeH="0" baseline="0" noProof="0" dirty="0">
                <a:ln>
                  <a:noFill/>
                </a:ln>
                <a:solidFill>
                  <a:srgbClr val="FFFFFF"/>
                </a:solidFill>
                <a:effectLst/>
                <a:uLnTx/>
                <a:uFillTx/>
                <a:latin typeface="EYInterstate Light"/>
                <a:ea typeface="+mn-ea"/>
                <a:cs typeface="+mn-cs"/>
              </a:rPr>
              <a:t>ED None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700" b="0" i="0" u="none" strike="noStrike" kern="0" cap="none" spc="0" normalizeH="0" baseline="0" noProof="0" dirty="0">
                <a:ln>
                  <a:noFill/>
                </a:ln>
                <a:solidFill>
                  <a:srgbClr val="FFFFFF"/>
                </a:solidFill>
                <a:effectLst/>
                <a:uLnTx/>
                <a:uFillTx/>
                <a:latin typeface="EYInterstate Light"/>
                <a:ea typeface="+mn-ea"/>
                <a:cs typeface="+mn-cs"/>
              </a:rPr>
              <a:t>This material has been prepared for general informational purposes only and is not intended to be relied upon as accounting, tax, legal or other professional advice. Please refer to your advisors for specific advice.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br>
              <a:rPr kumimoji="0" lang="en-US" sz="700" b="0" i="0" u="none" strike="noStrike" kern="0" cap="none" spc="0" normalizeH="0" baseline="0" noProof="0" dirty="0">
                <a:ln>
                  <a:noFill/>
                </a:ln>
                <a:solidFill>
                  <a:srgbClr val="FFFFFF"/>
                </a:solidFill>
                <a:effectLst/>
                <a:uLnTx/>
                <a:uFillTx/>
                <a:latin typeface="EYInterstate Light"/>
                <a:ea typeface="+mn-ea"/>
                <a:cs typeface="+mn-cs"/>
              </a:rPr>
            </a:br>
            <a:endParaRPr kumimoji="0" lang="en-US" sz="7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ey.com</a:t>
            </a:r>
          </a:p>
        </p:txBody>
      </p:sp>
      <p:sp>
        <p:nvSpPr>
          <p:cNvPr id="3" name="TextBox 2">
            <a:extLst>
              <a:ext uri="{FF2B5EF4-FFF2-40B4-BE49-F238E27FC236}">
                <a16:creationId xmlns:a16="http://schemas.microsoft.com/office/drawing/2014/main" id="{89967FEF-239D-25F1-3E7C-3CBD490FFDED}"/>
              </a:ext>
            </a:extLst>
          </p:cNvPr>
          <p:cNvSpPr txBox="1">
            <a:spLocks/>
          </p:cNvSpPr>
          <p:nvPr/>
        </p:nvSpPr>
        <p:spPr>
          <a:xfrm>
            <a:off x="481958" y="563952"/>
            <a:ext cx="3303461" cy="3514808"/>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rPr>
              <a:t>| Building a better working world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Arial"/>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is building a better working world by creating new value for clients, people, society and the planet, while building trust in capital markets.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Enabled by data, AI and advanced technology,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teams help clients shape the future with confidence and develop answers for the most pressing issues of today and tomorrow.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teams work across a full spectrum of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services in assurance, consulting, tax, strategy and transactions. Fueled by sector insights,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a globally connected, multidisciplinary network and diverse ecosystem partners, EY teams can provide services in more than 150 countries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and territories.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All in to shape the future with confidence. </a:t>
            </a:r>
          </a:p>
        </p:txBody>
      </p:sp>
    </p:spTree>
    <p:extLst>
      <p:ext uri="{BB962C8B-B14F-4D97-AF65-F5344CB8AC3E}">
        <p14:creationId xmlns:p14="http://schemas.microsoft.com/office/powerpoint/2010/main" val="121089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9367B-A318-6825-2E1F-23DC2EC39FB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D5C0DC3-079B-E5B1-C43C-4FBC59F71936}"/>
              </a:ext>
            </a:extLst>
          </p:cNvPr>
          <p:cNvSpPr>
            <a:spLocks noGrp="1"/>
          </p:cNvSpPr>
          <p:nvPr>
            <p:ph type="title"/>
          </p:nvPr>
        </p:nvSpPr>
        <p:spPr/>
        <p:txBody>
          <a:bodyPr/>
          <a:lstStyle/>
          <a:p>
            <a:r>
              <a:rPr lang="en-US" dirty="0"/>
              <a:t>Agenda </a:t>
            </a:r>
            <a:endParaRPr lang="en-US" dirty="0">
              <a:solidFill>
                <a:srgbClr val="FF0000"/>
              </a:solidFill>
            </a:endParaRPr>
          </a:p>
        </p:txBody>
      </p:sp>
      <p:sp>
        <p:nvSpPr>
          <p:cNvPr id="8" name="Content Placeholder 7">
            <a:extLst>
              <a:ext uri="{FF2B5EF4-FFF2-40B4-BE49-F238E27FC236}">
                <a16:creationId xmlns:a16="http://schemas.microsoft.com/office/drawing/2014/main" id="{8A0F698D-F37B-6271-C7D6-42D57CE36F15}"/>
              </a:ext>
            </a:extLst>
          </p:cNvPr>
          <p:cNvSpPr>
            <a:spLocks noGrp="1"/>
          </p:cNvSpPr>
          <p:nvPr>
            <p:ph sz="quarter" idx="16"/>
          </p:nvPr>
        </p:nvSpPr>
        <p:spPr/>
        <p:txBody>
          <a:bodyPr/>
          <a:lstStyle/>
          <a:p>
            <a:pPr>
              <a:spcBef>
                <a:spcPts val="1200"/>
              </a:spcBef>
            </a:pPr>
            <a:r>
              <a:rPr lang="en-US" sz="2000" dirty="0"/>
              <a:t>Review updates to compensation reporting based on the OBBBA</a:t>
            </a:r>
          </a:p>
          <a:p>
            <a:pPr>
              <a:spcBef>
                <a:spcPts val="1200"/>
              </a:spcBef>
            </a:pPr>
            <a:r>
              <a:rPr lang="en-US" sz="2000" dirty="0"/>
              <a:t>Tax on executive compensation and IRC Section 4960 overview</a:t>
            </a:r>
          </a:p>
          <a:p>
            <a:pPr>
              <a:spcBef>
                <a:spcPts val="1200"/>
              </a:spcBef>
            </a:pPr>
            <a:r>
              <a:rPr lang="en-US" sz="2000" dirty="0"/>
              <a:t>Form 990 public disclosure of executive compensation</a:t>
            </a:r>
          </a:p>
          <a:p>
            <a:pPr>
              <a:spcBef>
                <a:spcPts val="1200"/>
              </a:spcBef>
            </a:pPr>
            <a:r>
              <a:rPr lang="en-US" sz="2000" dirty="0"/>
              <a:t>Understanding employment tax compliance</a:t>
            </a:r>
          </a:p>
          <a:p>
            <a:pPr marL="0" indent="0">
              <a:buNone/>
            </a:pPr>
            <a:endParaRPr lang="en-US" dirty="0"/>
          </a:p>
        </p:txBody>
      </p:sp>
    </p:spTree>
    <p:extLst>
      <p:ext uri="{BB962C8B-B14F-4D97-AF65-F5344CB8AC3E}">
        <p14:creationId xmlns:p14="http://schemas.microsoft.com/office/powerpoint/2010/main" val="910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3E92-095F-54A5-FE6F-0609D76DE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70C4A-22BA-9AC8-3269-A938472B3896}"/>
              </a:ext>
            </a:extLst>
          </p:cNvPr>
          <p:cNvSpPr>
            <a:spLocks noGrp="1"/>
          </p:cNvSpPr>
          <p:nvPr>
            <p:ph type="title"/>
          </p:nvPr>
        </p:nvSpPr>
        <p:spPr>
          <a:xfrm>
            <a:off x="485775" y="1008298"/>
            <a:ext cx="7394575" cy="2869882"/>
          </a:xfrm>
        </p:spPr>
        <p:txBody>
          <a:bodyPr/>
          <a:lstStyle/>
          <a:p>
            <a:pPr>
              <a:spcBef>
                <a:spcPts val="1200"/>
              </a:spcBef>
            </a:pPr>
            <a:r>
              <a:rPr lang="en-US" dirty="0"/>
              <a:t>Review updates to compensation reporting based on the OBBBA</a:t>
            </a:r>
          </a:p>
        </p:txBody>
      </p:sp>
    </p:spTree>
    <p:extLst>
      <p:ext uri="{BB962C8B-B14F-4D97-AF65-F5344CB8AC3E}">
        <p14:creationId xmlns:p14="http://schemas.microsoft.com/office/powerpoint/2010/main" val="3957355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18296-B260-A5AD-BF98-8D8BF4BFCA3C}"/>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55719DB-D769-203B-493C-68C56F50FA8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B55719DB-D769-203B-493C-68C56F50FA87}"/>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13BD6EF-DC3C-4264-879C-24701AEC3E2E}"/>
              </a:ext>
            </a:extLst>
          </p:cNvPr>
          <p:cNvSpPr>
            <a:spLocks noGrp="1"/>
          </p:cNvSpPr>
          <p:nvPr>
            <p:ph type="title"/>
          </p:nvPr>
        </p:nvSpPr>
        <p:spPr>
          <a:xfrm>
            <a:off x="485775" y="382588"/>
            <a:ext cx="11223625" cy="638175"/>
          </a:xfrm>
        </p:spPr>
        <p:txBody>
          <a:bodyPr vert="horz"/>
          <a:lstStyle/>
          <a:p>
            <a:r>
              <a:rPr lang="en-US" dirty="0"/>
              <a:t>OBBBA at a glance</a:t>
            </a:r>
          </a:p>
        </p:txBody>
      </p:sp>
      <p:sp>
        <p:nvSpPr>
          <p:cNvPr id="13" name="Content Placeholder 4">
            <a:extLst>
              <a:ext uri="{FF2B5EF4-FFF2-40B4-BE49-F238E27FC236}">
                <a16:creationId xmlns:a16="http://schemas.microsoft.com/office/drawing/2014/main" id="{556425D5-30B0-DDCB-E24F-34D74B11DCEC}"/>
              </a:ext>
            </a:extLst>
          </p:cNvPr>
          <p:cNvSpPr>
            <a:spLocks noGrp="1"/>
          </p:cNvSpPr>
          <p:nvPr>
            <p:ph sz="quarter" idx="16"/>
          </p:nvPr>
        </p:nvSpPr>
        <p:spPr>
          <a:xfrm>
            <a:off x="485775" y="2971800"/>
            <a:ext cx="11225213" cy="3078163"/>
          </a:xfrm>
        </p:spPr>
        <p:txBody>
          <a:bodyPr/>
          <a:lstStyle/>
          <a:p>
            <a:r>
              <a:rPr lang="en-US" sz="2000" dirty="0"/>
              <a:t>IRC §224 deduction for tips</a:t>
            </a:r>
          </a:p>
          <a:p>
            <a:r>
              <a:rPr lang="en-US" sz="2000" dirty="0"/>
              <a:t>IRC §225 deduction for overtime</a:t>
            </a:r>
          </a:p>
          <a:p>
            <a:r>
              <a:rPr lang="en-US" sz="2000" dirty="0"/>
              <a:t>New 2026 Form W-2 codes (Tip Tax, Tip Income, Tip Allocation) §45S now permanent</a:t>
            </a:r>
          </a:p>
          <a:p>
            <a:r>
              <a:rPr lang="en-US" sz="2000" dirty="0"/>
              <a:t>Health Savings Account (HAS) and Dependent Care Flexible Spending Arrangement (DCFSA) expansions</a:t>
            </a:r>
          </a:p>
        </p:txBody>
      </p:sp>
      <p:sp>
        <p:nvSpPr>
          <p:cNvPr id="3" name="Shape 2">
            <a:extLst>
              <a:ext uri="{FF2B5EF4-FFF2-40B4-BE49-F238E27FC236}">
                <a16:creationId xmlns:a16="http://schemas.microsoft.com/office/drawing/2014/main" id="{907DC223-CE07-E4EE-A015-BB8F7469CE8A}"/>
              </a:ext>
            </a:extLst>
          </p:cNvPr>
          <p:cNvSpPr/>
          <p:nvPr/>
        </p:nvSpPr>
        <p:spPr>
          <a:xfrm>
            <a:off x="485775" y="1431552"/>
            <a:ext cx="3474720" cy="1280160"/>
          </a:xfrm>
          <a:prstGeom prst="rect">
            <a:avLst/>
          </a:prstGeom>
          <a:solidFill>
            <a:schemeClr val="tx2"/>
          </a:solidFill>
          <a:ln w="6350">
            <a:noFill/>
            <a:prstDash val="solid"/>
          </a:ln>
        </p:spPr>
        <p:txBody>
          <a:bodyPr lIns="109728" tIns="109728" rIns="109728" bIns="10972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2"/>
                </a:solidFill>
                <a:latin typeface="EYInterstate" panose="02000503020000020004" pitchFamily="2" charset="0"/>
              </a:rPr>
              <a:t>July 4, 2025</a:t>
            </a:r>
          </a:p>
          <a:p>
            <a:endParaRPr lang="en-US" sz="2000" dirty="0">
              <a:solidFill>
                <a:schemeClr val="bg2"/>
              </a:solidFill>
            </a:endParaRPr>
          </a:p>
          <a:p>
            <a:r>
              <a:rPr lang="en-US" sz="1400" dirty="0">
                <a:solidFill>
                  <a:schemeClr val="bg2"/>
                </a:solidFill>
              </a:rPr>
              <a:t>Signed into law (P.L. 119-21)</a:t>
            </a:r>
          </a:p>
        </p:txBody>
      </p:sp>
      <p:sp>
        <p:nvSpPr>
          <p:cNvPr id="6" name="Shape 5">
            <a:extLst>
              <a:ext uri="{FF2B5EF4-FFF2-40B4-BE49-F238E27FC236}">
                <a16:creationId xmlns:a16="http://schemas.microsoft.com/office/drawing/2014/main" id="{73B27FBD-B910-9C70-344B-DDD13B4A7FB7}"/>
              </a:ext>
            </a:extLst>
          </p:cNvPr>
          <p:cNvSpPr/>
          <p:nvPr/>
        </p:nvSpPr>
        <p:spPr>
          <a:xfrm>
            <a:off x="4241731" y="1431552"/>
            <a:ext cx="3474720" cy="1280160"/>
          </a:xfrm>
          <a:prstGeom prst="rect">
            <a:avLst/>
          </a:prstGeom>
          <a:solidFill>
            <a:schemeClr val="tx2"/>
          </a:solidFill>
          <a:ln w="6350">
            <a:noFill/>
            <a:prstDash val="solid"/>
          </a:ln>
        </p:spPr>
        <p:txBody>
          <a:bodyPr lIns="109728" tIns="109728" rIns="109728" bIns="10972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2"/>
                </a:solidFill>
                <a:latin typeface="EYInterstate" panose="02000503020000020004" pitchFamily="2" charset="0"/>
              </a:rPr>
              <a:t>2025-2028</a:t>
            </a:r>
          </a:p>
          <a:p>
            <a:endParaRPr lang="en-US" sz="2000" dirty="0">
              <a:solidFill>
                <a:schemeClr val="bg2"/>
              </a:solidFill>
            </a:endParaRPr>
          </a:p>
          <a:p>
            <a:r>
              <a:rPr lang="en-US" sz="1400" dirty="0">
                <a:solidFill>
                  <a:schemeClr val="bg2"/>
                </a:solidFill>
              </a:rPr>
              <a:t>Window for </a:t>
            </a:r>
            <a:r>
              <a:rPr lang="en-US" sz="1400" dirty="0">
                <a:solidFill>
                  <a:schemeClr val="bg2"/>
                </a:solidFill>
                <a:ea typeface="Calibri" pitchFamily="34" charset="-122"/>
                <a:cs typeface="Calibri" pitchFamily="34" charset="-120"/>
              </a:rPr>
              <a:t>§224/§225 deductions</a:t>
            </a:r>
            <a:r>
              <a:rPr lang="en-US" sz="1400" dirty="0">
                <a:solidFill>
                  <a:schemeClr val="bg2"/>
                </a:solidFill>
              </a:rPr>
              <a:t> </a:t>
            </a:r>
          </a:p>
        </p:txBody>
      </p:sp>
      <p:sp>
        <p:nvSpPr>
          <p:cNvPr id="9" name="Shape 8">
            <a:extLst>
              <a:ext uri="{FF2B5EF4-FFF2-40B4-BE49-F238E27FC236}">
                <a16:creationId xmlns:a16="http://schemas.microsoft.com/office/drawing/2014/main" id="{DC56EB18-145F-E2AE-14D0-3A4FC9D20B1C}"/>
              </a:ext>
            </a:extLst>
          </p:cNvPr>
          <p:cNvSpPr/>
          <p:nvPr/>
        </p:nvSpPr>
        <p:spPr>
          <a:xfrm>
            <a:off x="7997687" y="1431552"/>
            <a:ext cx="3474720" cy="1280160"/>
          </a:xfrm>
          <a:prstGeom prst="rect">
            <a:avLst/>
          </a:prstGeom>
          <a:solidFill>
            <a:schemeClr val="tx2"/>
          </a:solidFill>
          <a:ln w="6350">
            <a:noFill/>
            <a:prstDash val="solid"/>
          </a:ln>
        </p:spPr>
        <p:txBody>
          <a:bodyPr lIns="109728" tIns="109728" rIns="109728" bIns="10972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2"/>
                </a:solidFill>
                <a:latin typeface="EYInterstate" panose="02000503020000020004" pitchFamily="2" charset="0"/>
              </a:rPr>
              <a:t>Tax year 2026</a:t>
            </a:r>
          </a:p>
          <a:p>
            <a:endParaRPr lang="en-US" sz="2000" dirty="0">
              <a:solidFill>
                <a:schemeClr val="bg2"/>
              </a:solidFill>
            </a:endParaRPr>
          </a:p>
          <a:p>
            <a:r>
              <a:rPr lang="en-US" sz="1400" dirty="0">
                <a:solidFill>
                  <a:schemeClr val="bg2"/>
                </a:solidFill>
                <a:ea typeface="Calibri" pitchFamily="34" charset="-122"/>
                <a:cs typeface="Calibri" pitchFamily="34" charset="-120"/>
              </a:rPr>
              <a:t>Mandatory separate W-2 reporting begins</a:t>
            </a:r>
            <a:endParaRPr lang="en-US" sz="1400" dirty="0">
              <a:solidFill>
                <a:schemeClr val="bg2"/>
              </a:solidFill>
            </a:endParaRPr>
          </a:p>
          <a:p>
            <a:endParaRPr lang="en-US" sz="2400" dirty="0">
              <a:solidFill>
                <a:schemeClr val="bg2"/>
              </a:solidFill>
            </a:endParaRPr>
          </a:p>
        </p:txBody>
      </p:sp>
    </p:spTree>
    <p:extLst>
      <p:ext uri="{BB962C8B-B14F-4D97-AF65-F5344CB8AC3E}">
        <p14:creationId xmlns:p14="http://schemas.microsoft.com/office/powerpoint/2010/main" val="58277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57F14-D1B1-F266-4449-A63EAE1264D7}"/>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B648303-3DF8-D815-BE71-C60D668A6C6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0B648303-3DF8-D815-BE71-C60D668A6C68}"/>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82EDF1-4EB8-841C-2879-223250131BCF}"/>
              </a:ext>
            </a:extLst>
          </p:cNvPr>
          <p:cNvSpPr>
            <a:spLocks noGrp="1"/>
          </p:cNvSpPr>
          <p:nvPr>
            <p:ph type="title"/>
          </p:nvPr>
        </p:nvSpPr>
        <p:spPr>
          <a:xfrm>
            <a:off x="485523" y="382588"/>
            <a:ext cx="11224347" cy="638175"/>
          </a:xfrm>
        </p:spPr>
        <p:txBody>
          <a:bodyPr vert="horz"/>
          <a:lstStyle/>
          <a:p>
            <a:r>
              <a:rPr lang="en-US" dirty="0"/>
              <a:t>Why this matters for tax-exempt organizations</a:t>
            </a:r>
          </a:p>
        </p:txBody>
      </p:sp>
      <p:sp>
        <p:nvSpPr>
          <p:cNvPr id="5" name="Content Placeholder 4">
            <a:extLst>
              <a:ext uri="{FF2B5EF4-FFF2-40B4-BE49-F238E27FC236}">
                <a16:creationId xmlns:a16="http://schemas.microsoft.com/office/drawing/2014/main" id="{BD345EBE-2708-0263-EF93-EAC1026B42EC}"/>
              </a:ext>
            </a:extLst>
          </p:cNvPr>
          <p:cNvSpPr>
            <a:spLocks noGrp="1"/>
          </p:cNvSpPr>
          <p:nvPr>
            <p:ph sz="quarter" idx="16"/>
          </p:nvPr>
        </p:nvSpPr>
        <p:spPr>
          <a:xfrm>
            <a:off x="485521" y="1411287"/>
            <a:ext cx="11224800" cy="4638675"/>
          </a:xfrm>
        </p:spPr>
        <p:txBody>
          <a:bodyPr/>
          <a:lstStyle/>
          <a:p>
            <a:r>
              <a:rPr lang="en-US" sz="2000" dirty="0"/>
              <a:t>Diverse workforce models:</a:t>
            </a:r>
          </a:p>
          <a:p>
            <a:pPr lvl="1"/>
            <a:r>
              <a:rPr lang="en-US" sz="2000" dirty="0"/>
              <a:t>Mix of salaried, hourly, tipped and grant-funded employees</a:t>
            </a:r>
          </a:p>
          <a:p>
            <a:pPr lvl="1"/>
            <a:r>
              <a:rPr lang="en-US" sz="2000" dirty="0"/>
              <a:t>Payroll system complexity</a:t>
            </a:r>
          </a:p>
          <a:p>
            <a:pPr lvl="2"/>
            <a:r>
              <a:rPr lang="en-US" sz="1800" dirty="0"/>
              <a:t>Multiple earning types, funding sources and compliance overlays</a:t>
            </a:r>
          </a:p>
          <a:p>
            <a:pPr lvl="1"/>
            <a:r>
              <a:rPr lang="en-US" sz="2000" dirty="0"/>
              <a:t>Specified Service Trade or Business (SSTB) considerations</a:t>
            </a:r>
          </a:p>
          <a:p>
            <a:pPr lvl="2"/>
            <a:r>
              <a:rPr lang="en-US" sz="1800" dirty="0"/>
              <a:t>Activities in “health,” “education,” consulting, etc. may affect eligibility</a:t>
            </a:r>
          </a:p>
          <a:p>
            <a:pPr lvl="1"/>
            <a:r>
              <a:rPr lang="en-US" sz="2000" dirty="0"/>
              <a:t>Tax-exempt limitations</a:t>
            </a:r>
          </a:p>
          <a:p>
            <a:pPr lvl="2"/>
            <a:r>
              <a:rPr lang="en-US" sz="1800" dirty="0"/>
              <a:t>Certain credits (e.g., §45S) are nonrefundable, meaning the benefit depends on Unrelated Business Income Tax (UBIT) or taxable affiliates</a:t>
            </a:r>
            <a:endParaRPr lang="en-US" dirty="0"/>
          </a:p>
        </p:txBody>
      </p:sp>
    </p:spTree>
    <p:extLst>
      <p:ext uri="{BB962C8B-B14F-4D97-AF65-F5344CB8AC3E}">
        <p14:creationId xmlns:p14="http://schemas.microsoft.com/office/powerpoint/2010/main" val="2716969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QICUGikfgFFvO8IRjKlkS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3Izahu33z1iu4MDDbjItV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y8Surdzl_Uerg2xQk7Qde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2.xml><?xml version="1.0" encoding="utf-8"?>
<a:theme xmlns:a="http://schemas.openxmlformats.org/drawingml/2006/main" name="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3.xml><?xml version="1.0" encoding="utf-8"?>
<a:theme xmlns:a="http://schemas.openxmlformats.org/drawingml/2006/main" name="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DB6FCFA3-EB28-4AA6-A739-5FCB1DFCEB9C}"/>
    </a:ext>
  </a:extLst>
</a:theme>
</file>

<file path=ppt/theme/theme4.xml><?xml version="1.0" encoding="utf-8"?>
<a:theme xmlns:a="http://schemas.openxmlformats.org/drawingml/2006/main" name="1_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5.xml><?xml version="1.0" encoding="utf-8"?>
<a:theme xmlns:a="http://schemas.openxmlformats.org/drawingml/2006/main" name="Small Text [DARK] PRES">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6.xml><?xml version="1.0" encoding="utf-8"?>
<a:theme xmlns:a="http://schemas.openxmlformats.org/drawingml/2006/main" name="1_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087F47-891A-4332-AEE8-A122FCE56C49}">
  <ds:schemaRefs>
    <ds:schemaRef ds:uri="837f61bc-e404-496a-87c4-fe63c67275c1"/>
    <ds:schemaRef ds:uri="fb0825ad-cc8b-43e1-8337-5e6706acaec1"/>
    <ds:schemaRef ds:uri="http://purl.org/dc/elements/1.1/"/>
    <ds:schemaRef ds:uri="http://purl.org/dc/dcmitype/"/>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AC014D9-0F8B-4066-823B-E589F64FAF10}">
  <ds:schemaRefs>
    <ds:schemaRef ds:uri="http://schemas.microsoft.com/sharepoint/v3/contenttype/forms"/>
  </ds:schemaRefs>
</ds:datastoreItem>
</file>

<file path=customXml/itemProps3.xml><?xml version="1.0" encoding="utf-8"?>
<ds:datastoreItem xmlns:ds="http://schemas.openxmlformats.org/officeDocument/2006/customXml" ds:itemID="{211065C7-8827-4E0D-919E-74E97D8EF3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Dark-global-widescreen-presentation-template-v2.3</Template>
  <TotalTime>1637</TotalTime>
  <Words>4141</Words>
  <Application>Microsoft Office PowerPoint</Application>
  <PresentationFormat>Widescreen</PresentationFormat>
  <Paragraphs>423</Paragraphs>
  <Slides>52</Slides>
  <Notes>25</Notes>
  <HiddenSlides>0</HiddenSlides>
  <MMClips>0</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1</vt:i4>
      </vt:variant>
      <vt:variant>
        <vt:lpstr>Slide Titles</vt:lpstr>
      </vt:variant>
      <vt:variant>
        <vt:i4>52</vt:i4>
      </vt:variant>
    </vt:vector>
  </HeadingPairs>
  <TitlesOfParts>
    <vt:vector size="64" baseType="lpstr">
      <vt:lpstr>Arial</vt:lpstr>
      <vt:lpstr>Calibri</vt:lpstr>
      <vt:lpstr>EYInterstate</vt:lpstr>
      <vt:lpstr>EYInterstate Light</vt:lpstr>
      <vt:lpstr>Wingdings</vt:lpstr>
      <vt:lpstr>Title-Dividers-Intro Slides</vt:lpstr>
      <vt:lpstr>Small Text [DARK]</vt:lpstr>
      <vt:lpstr>Large Text [DARK]</vt:lpstr>
      <vt:lpstr>1_Small Text [DARK]</vt:lpstr>
      <vt:lpstr>Small Text [DARK] PRES</vt:lpstr>
      <vt:lpstr>1_Title-Dividers-Intro Slides</vt:lpstr>
      <vt:lpstr>think-cell Slide</vt:lpstr>
      <vt:lpstr>2026 Future Tax Leaders — employment  tax update</vt:lpstr>
      <vt:lpstr>Disclaimer</vt:lpstr>
      <vt:lpstr>Objectives </vt:lpstr>
      <vt:lpstr>CPE eligibility</vt:lpstr>
      <vt:lpstr>Presenters</vt:lpstr>
      <vt:lpstr>Agenda </vt:lpstr>
      <vt:lpstr>Review updates to compensation reporting based on the OBBBA</vt:lpstr>
      <vt:lpstr>OBBBA at a glance</vt:lpstr>
      <vt:lpstr>Why this matters for tax-exempt organizations</vt:lpstr>
      <vt:lpstr>No tax on tips — how the §224 deduction actually works</vt:lpstr>
      <vt:lpstr>§224 eligibility considerations</vt:lpstr>
      <vt:lpstr>§224 key limitation</vt:lpstr>
      <vt:lpstr>No tax on overtime — only the Fair Labor Standards Act (FLSA) premium counts</vt:lpstr>
      <vt:lpstr>2026 Form W-2 — new codes you must populate</vt:lpstr>
      <vt:lpstr>Paid Family and Medical Leave Credit — permanent, with new flexibility</vt:lpstr>
      <vt:lpstr>PowerPoint Presentation</vt:lpstr>
      <vt:lpstr>Health and dependent-care account changes for 2026</vt:lpstr>
      <vt:lpstr>Indirect impacts human resources should anticipate</vt:lpstr>
      <vt:lpstr>Open questions still pending Treasury/IRS guidance</vt:lpstr>
      <vt:lpstr>Tax on executive compensation and IRC Section 4960 overview</vt:lpstr>
      <vt:lpstr>IRC Section 4960 overview</vt:lpstr>
      <vt:lpstr>IRC Section 4960 remuneration</vt:lpstr>
      <vt:lpstr>IRC Section 4960 enforcement activity</vt:lpstr>
      <vt:lpstr>PowerPoint Presentation</vt:lpstr>
      <vt:lpstr>Public disclosure  of executive compensation:  Form 990</vt:lpstr>
      <vt:lpstr>Form 990, Part VII compensation reporting</vt:lpstr>
      <vt:lpstr>Form 990, Part VII compensation reporting (cont.)</vt:lpstr>
      <vt:lpstr>Form 990, Part VII compensation reporting (cont.)</vt:lpstr>
      <vt:lpstr>Form 990, Part VII compensation reporting (cont.)</vt:lpstr>
      <vt:lpstr>Calendar vs. fiscal year</vt:lpstr>
      <vt:lpstr>PowerPoint Presentation</vt:lpstr>
      <vt:lpstr>Form 990, Schedule J — Compensation Information</vt:lpstr>
      <vt:lpstr>Form 990, Schedule J — Compensation Information (cont.)  </vt:lpstr>
      <vt:lpstr>Form 990, Schedule J — Compensation Information (cont.)  </vt:lpstr>
      <vt:lpstr>Form 990, Schedule J — Compensation Information (cont.)  </vt:lpstr>
      <vt:lpstr>Form 990, Schedule J — Compensation Information (cont.)</vt:lpstr>
      <vt:lpstr>Form 990, Schedule J — Compensation Information (cont.)</vt:lpstr>
      <vt:lpstr>PowerPoint Presentation</vt:lpstr>
      <vt:lpstr>Form 990 compensation reporting</vt:lpstr>
      <vt:lpstr>Form 990 compensation reporting</vt:lpstr>
      <vt:lpstr>Form 990 compensation reporting</vt:lpstr>
      <vt:lpstr>PowerPoint Presentation</vt:lpstr>
      <vt:lpstr>Understanding employment tax compliance</vt:lpstr>
      <vt:lpstr>Understanding employment tax compliance</vt:lpstr>
      <vt:lpstr>Effective management approaches in payroll</vt:lpstr>
      <vt:lpstr>Common employment tax compliance challenges</vt:lpstr>
      <vt:lpstr>IRS employment tax audit focus</vt:lpstr>
      <vt:lpstr>PowerPoint Presentation</vt:lpstr>
      <vt:lpstr>Form 990 compensation reporting – takeaways</vt:lpstr>
      <vt:lpstr>Key takeaways and conclusions</vt:lpstr>
      <vt:lpstr>PowerPoint Presentation</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Reggie Hankerson</dc:creator>
  <cp:lastModifiedBy>Shaiju Ps</cp:lastModifiedBy>
  <cp:revision>22</cp:revision>
  <dcterms:created xsi:type="dcterms:W3CDTF">2024-11-19T15:37:01Z</dcterms:created>
  <dcterms:modified xsi:type="dcterms:W3CDTF">2026-06-04T11:36:51Z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MediaServiceImageTags">
    <vt:lpwstr/>
  </property>
</Properties>
</file>